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42" r:id="rId5"/>
    <p:sldMasterId id="2147483743" r:id="rId6"/>
    <p:sldMasterId id="2147483744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</p:sldIdLst>
  <p:sldSz cy="5143500" cx="9144000"/>
  <p:notesSz cx="6858000" cy="9144000"/>
  <p:embeddedFontLst>
    <p:embeddedFont>
      <p:font typeface="Proxima Nova"/>
      <p:regular r:id="rId25"/>
      <p:bold r:id="rId26"/>
      <p:italic r:id="rId27"/>
      <p:boldItalic r:id="rId28"/>
    </p:embeddedFont>
    <p:embeddedFont>
      <p:font typeface="Helvetica Neue"/>
      <p:regular r:id="rId29"/>
      <p:bold r:id="rId30"/>
      <p:italic r:id="rId31"/>
      <p:boldItalic r:id="rId32"/>
    </p:embeddedFont>
    <p:embeddedFont>
      <p:font typeface="Oswal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93">
          <p15:clr>
            <a:srgbClr val="9AA0A6"/>
          </p15:clr>
        </p15:guide>
        <p15:guide id="2" pos="130">
          <p15:clr>
            <a:srgbClr val="9AA0A6"/>
          </p15:clr>
        </p15:guide>
        <p15:guide id="3" orient="horz" pos="2914">
          <p15:clr>
            <a:srgbClr val="9AA0A6"/>
          </p15:clr>
        </p15:guide>
        <p15:guide id="4" pos="5649">
          <p15:clr>
            <a:srgbClr val="9AA0A6"/>
          </p15:clr>
        </p15:guide>
        <p15:guide id="5" orient="horz" pos="735">
          <p15:clr>
            <a:srgbClr val="9AA0A6"/>
          </p15:clr>
        </p15:guide>
        <p15:guide id="6" pos="3211">
          <p15:clr>
            <a:srgbClr val="9AA0A6"/>
          </p15:clr>
        </p15:guide>
        <p15:guide id="7" orient="horz" pos="2571">
          <p15:clr>
            <a:srgbClr val="9AA0A6"/>
          </p15:clr>
        </p15:guide>
        <p15:guide id="8" pos="4709">
          <p15:clr>
            <a:srgbClr val="9AA0A6"/>
          </p15:clr>
        </p15:guide>
        <p15:guide id="9" orient="horz" pos="57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AAC316-4CBF-40FA-8626-7C130E4C36D5}">
  <a:tblStyle styleId="{82AAC316-4CBF-40FA-8626-7C130E4C36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3" orient="horz"/>
        <p:guide pos="130"/>
        <p:guide pos="2914" orient="horz"/>
        <p:guide pos="5649"/>
        <p:guide pos="735" orient="horz"/>
        <p:guide pos="3211"/>
        <p:guide pos="2571" orient="horz"/>
        <p:guide pos="4709"/>
        <p:guide pos="57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font" Target="fonts/ProximaNova-bold.fntdata"/><Relationship Id="rId25" Type="http://schemas.openxmlformats.org/officeDocument/2006/relationships/font" Target="fonts/ProximaNova-regular.fntdata"/><Relationship Id="rId28" Type="http://schemas.openxmlformats.org/officeDocument/2006/relationships/font" Target="fonts/ProximaNova-boldItalic.fntdata"/><Relationship Id="rId27" Type="http://schemas.openxmlformats.org/officeDocument/2006/relationships/font" Target="fonts/ProximaNova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HelveticaNeue-regular.fntdata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HelveticaNeue-italic.fntdata"/><Relationship Id="rId30" Type="http://schemas.openxmlformats.org/officeDocument/2006/relationships/font" Target="fonts/HelveticaNeue-bold.fntdata"/><Relationship Id="rId11" Type="http://schemas.openxmlformats.org/officeDocument/2006/relationships/slide" Target="slides/slide3.xml"/><Relationship Id="rId33" Type="http://schemas.openxmlformats.org/officeDocument/2006/relationships/font" Target="fonts/Oswald-regular.fntdata"/><Relationship Id="rId10" Type="http://schemas.openxmlformats.org/officeDocument/2006/relationships/slide" Target="slides/slide2.xml"/><Relationship Id="rId32" Type="http://schemas.openxmlformats.org/officeDocument/2006/relationships/font" Target="fonts/HelveticaNeue-boldItalic.fntdata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34" Type="http://schemas.openxmlformats.org/officeDocument/2006/relationships/font" Target="fonts/Oswald-bold.fntdata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depen.io/GAmarketing/pen/gOOQGwG" TargetMode="External"/><Relationship Id="rId3" Type="http://schemas.openxmlformats.org/officeDocument/2006/relationships/hyperlink" Target="https://codepen.io/GAmarketing/pen/BaaGwJV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3dd4fa9b7e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3dd4fa9b7e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cc8b7aff9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cc8b7aff9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TEACHING TIPS: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Do a time check and offer to provide guidance before prompting students to move on to the next section.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cc8b7aff97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cc8b7aff9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TEACHING TIPS: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Do a time check and offer to provide guidance before prompting students to move on to the next section.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cc8b7aff9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cc8b7aff9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TEACHING TIPS: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Do a time check and offer to provide guidance before prompting students to move on to the next section.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cc8b7aff97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cc8b7aff97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cc8b7aff97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cc8b7aff97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TEACHING TIPS: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Do a quick time check and let students know how much time they have left in the lab.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Depending your students, you can adjust this to be a partner or group exercise or allow students to choose among solo/partner/group formats as they wish.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It’s quite likely that many students won’t finish this assignment. You have a choice: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Gauge the class, and if less than 50% don’t finish, turn it into a Homework Assignment 3 for them to finish over the weekend. Then, show them the overlay as part of Lesson 7.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If you have +50% close to finishing, do the overlay as a code-along and wrap up the assignment (the latter path is pretty rare).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6c1bf11dde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6c1bf11dde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TEACHING TIPS: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Again, feel free to either extend the “Build a Real Website” exercise into becoming Homework 3 or use the provided Homework 3 assignment deck.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3dd4fa9b7e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3dd4fa9b7e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c5cc2bf488_2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c5cc2bf488_2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6c1bf11dd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6c1bf11dd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8339b780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8339b780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8339b780d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8339b780d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c3052f96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c3052f96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Duration: 120 minutes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6b167e6f1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6b167e6f1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TEACHING TIPS: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This exercise is timed at two hours and meant to have students both work through previous content and incorporate the newly introduced content. You could adjust this to be a partner or group exercise depending on the students, perhaps allowing students to choose among solo/partner/group formats as they wish.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At this point, this will be HARD for students. The first part of this should be guided: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Help them think about the problem in stages.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Do some wireframe/DOM tree stuff, then move into how to think about HTML, then layout, then styling-up finish work.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Give them a heads up: The dark overlay on the picture requires more than they know how to do (show them pseudo-selectors and the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 property). Encourage exploration into Lesson 7, where they will learn how to work with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It’s quite likely that many students won’t finish this assignment. You have a choice: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Gauge the class, and if less than 50% don’t finish, turn it into a Homework Assignment 3 for them to finish over the weekend.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Then, show them the overlay as part of Lesson 7. If you have +50% close to finishing, do the overlay as a code-along and wrap up the assignment (the latter path is pretty rare).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Here is a different option for a real build: A prototype from daocloud.com: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Starter code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: </a:t>
            </a:r>
            <a:r>
              <a:rPr lang="en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https://codepen.io/GAmarketing/pen/gOOQGwG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Solution code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: </a:t>
            </a:r>
            <a:r>
              <a:rPr lang="en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https://codepen.io/GAmarketing/pen/BaaGwJV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cc8b7aff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cc8b7aff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cc8b7aff9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cc8b7aff9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TEACHING TIPS: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At this point, it’s up to you how you want to structure the lab going forward.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One approach would be to give some time for each section, as some sections would require more than others, and then setting aside check-in time to discuss the solution code / CSS concepts for that section.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You can then leave the sections that you don't have time for as homework or extra practice for students over the weekend.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Note</a:t>
            </a:r>
            <a:r>
              <a:rPr lang="en"/>
              <a:t>:  T</a:t>
            </a:r>
            <a:r>
              <a:rPr lang="en"/>
              <a:t>he starter code and HTML are </a:t>
            </a:r>
            <a:r>
              <a:rPr i="1" lang="en"/>
              <a:t>not </a:t>
            </a:r>
            <a:r>
              <a:rPr lang="en"/>
              <a:t>provided for each section, as this is a good opportunity do a codealong with students to add some HTML section-by-section.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29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1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18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18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8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Relationship Id="rId3" Type="http://schemas.openxmlformats.org/officeDocument/2006/relationships/image" Target="../media/image18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3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7.png"/><Relationship Id="rId3" Type="http://schemas.openxmlformats.org/officeDocument/2006/relationships/image" Target="../media/image42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7.png"/><Relationship Id="rId3" Type="http://schemas.openxmlformats.org/officeDocument/2006/relationships/image" Target="../media/image31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4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3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2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5.png"/><Relationship Id="rId3" Type="http://schemas.openxmlformats.org/officeDocument/2006/relationships/image" Target="../media/image33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5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6.png"/><Relationship Id="rId3" Type="http://schemas.openxmlformats.org/officeDocument/2006/relationships/image" Target="../media/image33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6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8.png"/><Relationship Id="rId3" Type="http://schemas.openxmlformats.org/officeDocument/2006/relationships/image" Target="../media/image33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8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1.png"/><Relationship Id="rId3" Type="http://schemas.openxmlformats.org/officeDocument/2006/relationships/image" Target="../media/image37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1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truction Notes">
  <p:cSld name="CUSTOM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8342625" y="4513775"/>
            <a:ext cx="5343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GA-Cog-900.png" id="16" name="Google Shape;16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Blank">
  <p:cSld name="CUSTOM_8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91" name="Google Shape;91;p11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">
  <p:cSld name="CUSTOM_4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Google Shape;93;p12"/>
          <p:cNvCxnSpPr/>
          <p:nvPr/>
        </p:nvCxnSpPr>
        <p:spPr>
          <a:xfrm>
            <a:off x="139972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2"/>
          <p:cNvCxnSpPr/>
          <p:nvPr/>
        </p:nvCxnSpPr>
        <p:spPr>
          <a:xfrm>
            <a:off x="491397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2"/>
          <p:cNvSpPr txBox="1"/>
          <p:nvPr/>
        </p:nvSpPr>
        <p:spPr>
          <a:xfrm>
            <a:off x="4057900" y="1301188"/>
            <a:ext cx="8361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rPr>
              <a:t>“</a:t>
            </a:r>
            <a:endParaRPr sz="7200">
              <a:solidFill>
                <a:schemeClr val="l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" name="Google Shape;96;p12"/>
          <p:cNvSpPr txBox="1"/>
          <p:nvPr>
            <p:ph type="title"/>
          </p:nvPr>
        </p:nvSpPr>
        <p:spPr>
          <a:xfrm>
            <a:off x="1403050" y="2027913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7" name="Google Shape;97;p12"/>
          <p:cNvSpPr txBox="1"/>
          <p:nvPr>
            <p:ph idx="1" type="subTitle"/>
          </p:nvPr>
        </p:nvSpPr>
        <p:spPr>
          <a:xfrm>
            <a:off x="2249725" y="3285818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9" name="Google Shape;99;p1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 + Headshot">
  <p:cSld name="CUSTOM_4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E41A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1" type="subTitle"/>
          </p:nvPr>
        </p:nvSpPr>
        <p:spPr>
          <a:xfrm>
            <a:off x="2249725" y="3220006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E51B24"/>
                </a:solidFill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</a:t>
            </a:r>
            <a:r>
              <a:rPr lang="en"/>
              <a:t>2020</a:t>
            </a:r>
            <a:r>
              <a:rPr lang="en"/>
              <a:t> General Assembly</a:t>
            </a:r>
            <a:endParaRPr/>
          </a:p>
        </p:txBody>
      </p:sp>
      <p:sp>
        <p:nvSpPr>
          <p:cNvPr id="104" name="Google Shape;104;p13"/>
          <p:cNvSpPr/>
          <p:nvPr/>
        </p:nvSpPr>
        <p:spPr>
          <a:xfrm>
            <a:off x="4047013" y="1247650"/>
            <a:ext cx="881100" cy="8811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Headshot goes here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5" name="Google Shape;105;p13"/>
          <p:cNvCxnSpPr/>
          <p:nvPr/>
        </p:nvCxnSpPr>
        <p:spPr>
          <a:xfrm>
            <a:off x="13997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3"/>
          <p:cNvCxnSpPr/>
          <p:nvPr/>
        </p:nvCxnSpPr>
        <p:spPr>
          <a:xfrm>
            <a:off x="51034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- No Attribution">
  <p:cSld name="CUSTOM_4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4"/>
          <p:cNvCxnSpPr/>
          <p:nvPr/>
        </p:nvCxnSpPr>
        <p:spPr>
          <a:xfrm>
            <a:off x="1678950" y="1863425"/>
            <a:ext cx="57861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4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Black">
  <p:cSld name="CUSTOM_6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116" name="Google Shape;116;p15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8" name="Google Shape;118;p1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descr="GA-Cog-900.png" id="119" name="Google Shape;11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Red">
  <p:cSld name="CUSTOM_6_1_1_1_1_1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124" name="Google Shape;124;p16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26" name="Google Shape;126;p1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127" name="Google Shape;12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 + Timer">
  <p:cSld name="TITLE_AND_BODY_1_2_2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2" name="Google Shape;132;p17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p17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34" name="Google Shape;13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136" name="Google Shape;13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">
  <p:cSld name="TITLE_AND_BODY_1_2_2_2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8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4" name="Google Shape;144;p18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5" name="Google Shape;145;p18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1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47" name="Google Shape;147;p18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 + Timer">
  <p:cSld name="TITLE_AND_BODY_1_2_2_2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9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1" name="Google Shape;151;p19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19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153" name="Google Shape;15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9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155" name="Google Shape;15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9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57" name="Google Shape;157;p1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">
  <p:cSld name="TITLE_AND_BODY_1_2_2_2_1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0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1" name="Google Shape;161;p20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20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163" name="Google Shape;16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65" name="Google Shape;165;p2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r Palette">
  <p:cSld name="CUSTOM_13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979500" y="91871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Primary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3108300" y="283325"/>
            <a:ext cx="55785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On this slide you will find the GA color palette. These colors can be accessed under the shape, fill, and text palettes under the "Theme" section.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979500" y="280375"/>
            <a:ext cx="236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Color Palette</a:t>
            </a:r>
            <a:endParaRPr b="1" sz="2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1086475" y="1338944"/>
            <a:ext cx="1030500" cy="1030500"/>
          </a:xfrm>
          <a:prstGeom prst="ellipse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RED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#E41A23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2345725" y="1338944"/>
            <a:ext cx="1030500" cy="10305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BLACK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#000000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3604988" y="1338944"/>
            <a:ext cx="1030500" cy="1030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WHITE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#FFFFFF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" name="Google Shape;27;p3"/>
          <p:cNvSpPr txBox="1"/>
          <p:nvPr/>
        </p:nvSpPr>
        <p:spPr>
          <a:xfrm>
            <a:off x="979500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Secondary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2984925" y="3039674"/>
            <a:ext cx="874800" cy="874800"/>
          </a:xfrm>
          <a:prstGeom prst="ellipse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YELLOW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#FFDA00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2039631" y="3039674"/>
            <a:ext cx="874800" cy="874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TEAL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#017990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" name="Google Shape;30;p3"/>
          <p:cNvSpPr txBox="1"/>
          <p:nvPr/>
        </p:nvSpPr>
        <p:spPr>
          <a:xfrm>
            <a:off x="4148175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Tertiary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1086479" y="3039675"/>
            <a:ext cx="874800" cy="874800"/>
          </a:xfrm>
          <a:prstGeom prst="ellipse">
            <a:avLst/>
          </a:prstGeom>
          <a:solidFill>
            <a:srgbClr val="00A7BD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#00A6BC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4275066" y="3039675"/>
            <a:ext cx="810600" cy="810600"/>
          </a:xfrm>
          <a:prstGeom prst="ellipse">
            <a:avLst/>
          </a:prstGeom>
          <a:solidFill>
            <a:srgbClr val="70B0FA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#70AFF9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5214357" y="3039675"/>
            <a:ext cx="810600" cy="810600"/>
          </a:xfrm>
          <a:prstGeom prst="ellipse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BLUE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#3D6BD3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" name="Google Shape;34;p3"/>
          <p:cNvSpPr txBox="1"/>
          <p:nvPr/>
        </p:nvSpPr>
        <p:spPr>
          <a:xfrm>
            <a:off x="831625" y="4237900"/>
            <a:ext cx="80112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*When applying to charts and graphics, suggested color preference is to start from the left (Light Teal) and move over to the right (Blue). 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949526" y="3214344"/>
            <a:ext cx="1148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TEAL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4148175" y="3201525"/>
            <a:ext cx="10644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BLUE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" name="Google Shape;37;p3"/>
          <p:cNvSpPr/>
          <p:nvPr/>
        </p:nvSpPr>
        <p:spPr>
          <a:xfrm>
            <a:off x="6308725" y="1063850"/>
            <a:ext cx="2115000" cy="23523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3"/>
          <p:cNvSpPr txBox="1"/>
          <p:nvPr/>
        </p:nvSpPr>
        <p:spPr>
          <a:xfrm>
            <a:off x="6244513" y="1047513"/>
            <a:ext cx="17499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Text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6357625" y="1403275"/>
            <a:ext cx="2017200" cy="16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Text should ONLY appear in black or white. Use this page as a guide for which text color to use against a background color </a:t>
            </a:r>
            <a:r>
              <a:rPr i="1" lang="en" sz="1200">
                <a:latin typeface="Proxima Nova"/>
                <a:ea typeface="Proxima Nova"/>
                <a:cs typeface="Proxima Nova"/>
                <a:sym typeface="Proxima Nova"/>
              </a:rPr>
              <a:t>for accessibility purposes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- i.e. use </a:t>
            </a:r>
            <a:r>
              <a:rPr b="1" lang="en" sz="1200">
                <a:solidFill>
                  <a:srgbClr val="FFFFFF"/>
                </a:solidFill>
                <a:highlight>
                  <a:schemeClr val="dk1"/>
                </a:highlight>
                <a:latin typeface="Proxima Nova"/>
                <a:ea typeface="Proxima Nova"/>
                <a:cs typeface="Proxima Nova"/>
                <a:sym typeface="Proxima Nova"/>
              </a:rPr>
              <a:t>white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black background or </a:t>
            </a:r>
            <a:r>
              <a:rPr b="1" lang="en" sz="1200">
                <a:highlight>
                  <a:srgbClr val="FFDB00"/>
                </a:highlight>
                <a:latin typeface="Proxima Nova"/>
                <a:ea typeface="Proxima Nova"/>
                <a:cs typeface="Proxima Nova"/>
                <a:sym typeface="Proxima Nova"/>
              </a:rPr>
              <a:t>black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yellow background. 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0" name="Google Shape;40;p3"/>
          <p:cNvCxnSpPr/>
          <p:nvPr/>
        </p:nvCxnSpPr>
        <p:spPr>
          <a:xfrm>
            <a:off x="1080425" y="4157175"/>
            <a:ext cx="7665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 + Timer">
  <p:cSld name="TITLE_AND_BODY_1_2_2_2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8" name="Google Shape;168;p2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9" name="Google Shape;169;p21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0" name="Google Shape;170;p21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71" name="Google Shape;17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1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73" name="Google Shape;17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1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75" name="Google Shape;175;p2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">
  <p:cSld name="TITLE_AND_BODY_1_2_2_2_1_1_4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9" name="Google Shape;179;p22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0" name="Google Shape;180;p22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81" name="Google Shape;181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83" name="Google Shape;183;p2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 + Timer">
  <p:cSld name="TITLE_AND_BODY_1_2_2_2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7" name="Google Shape;187;p23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23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89" name="Google Shape;18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3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93" name="Google Shape;193;p2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">
  <p:cSld name="TITLE_AND_BODY_1_2_2_2_1_1_1_1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7" name="Google Shape;197;p24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8" name="Google Shape;198;p24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01" name="Google Shape;201;p2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 + Timer">
  <p:cSld name="TITLE_AND_BODY_1_2_2_2_1_1_1_1_2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5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6" name="Google Shape;206;p25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7" name="Google Shape;207;p25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8" name="Google Shape;20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5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 txBox="1"/>
          <p:nvPr>
            <p:ph idx="4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">
  <p:cSld name="TITLE_AND_BODY_1_2_2_2_1_1_1_1_2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6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26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7" name="Google Shape;217;p26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8" name="Google Shape;218;p26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9" name="Google Shape;219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21" name="Google Shape;221;p26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Example or case study + Timer">
  <p:cSld name="BLANK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/>
          <p:nvPr/>
        </p:nvSpPr>
        <p:spPr>
          <a:xfrm>
            <a:off x="275" y="-4750"/>
            <a:ext cx="9144000" cy="801300"/>
          </a:xfrm>
          <a:prstGeom prst="rect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7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27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Real Cases: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6" name="Google Shape;226;p27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7" name="Google Shape;227;p27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28" name="Google Shape;228;p2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229" name="Google Shape;22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551" y="44311"/>
            <a:ext cx="573576" cy="70316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 txBox="1"/>
          <p:nvPr>
            <p:ph idx="3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231" name="Google Shape;2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Example or case study">
  <p:cSld name="BLANK_2_2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/>
          <p:nvPr/>
        </p:nvSpPr>
        <p:spPr>
          <a:xfrm>
            <a:off x="275" y="-4750"/>
            <a:ext cx="9144000" cy="801300"/>
          </a:xfrm>
          <a:prstGeom prst="rect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8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5" name="Google Shape;235;p28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Real Cases: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2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7" name="Google Shape;237;p2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38" name="Google Shape;238;p2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551" y="44311"/>
            <a:ext cx="573576" cy="703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Trivia">
  <p:cSld name="TITLE_AND_BODY_2">
    <p:bg>
      <p:bgPr>
        <a:solidFill>
          <a:srgbClr val="222222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idx="1" type="subTitle"/>
          </p:nvPr>
        </p:nvSpPr>
        <p:spPr>
          <a:xfrm>
            <a:off x="7880125" y="401625"/>
            <a:ext cx="917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242" name="Google Shape;24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09050" y="457200"/>
            <a:ext cx="207950" cy="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9"/>
          <p:cNvSpPr txBox="1"/>
          <p:nvPr>
            <p:ph type="title"/>
          </p:nvPr>
        </p:nvSpPr>
        <p:spPr>
          <a:xfrm>
            <a:off x="457200" y="280375"/>
            <a:ext cx="70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4" name="Google Shape;244;p29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9"/>
          <p:cNvSpPr txBox="1"/>
          <p:nvPr>
            <p:ph idx="2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6" name="Google Shape;246;p29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47" name="Google Shape;247;p2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Section Summary">
  <p:cSld name="TITLE_AND_BODY_2_1">
    <p:bg>
      <p:bgPr>
        <a:solidFill>
          <a:srgbClr val="FFFFFF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/>
          <p:nvPr/>
        </p:nvSpPr>
        <p:spPr>
          <a:xfrm>
            <a:off x="-24750" y="-37475"/>
            <a:ext cx="9211200" cy="11832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0"/>
          <p:cNvSpPr/>
          <p:nvPr/>
        </p:nvSpPr>
        <p:spPr>
          <a:xfrm>
            <a:off x="564165" y="510787"/>
            <a:ext cx="302700" cy="5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 txBox="1"/>
          <p:nvPr>
            <p:ph type="title"/>
          </p:nvPr>
        </p:nvSpPr>
        <p:spPr>
          <a:xfrm>
            <a:off x="457200" y="536200"/>
            <a:ext cx="67260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30"/>
          <p:cNvSpPr txBox="1"/>
          <p:nvPr>
            <p:ph idx="1" type="subTitle"/>
          </p:nvPr>
        </p:nvSpPr>
        <p:spPr>
          <a:xfrm>
            <a:off x="457200" y="52718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3" name="Google Shape;253;p3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54" name="Google Shape;254;p3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hank You Slide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44" name="Google Shape;44;p4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5" name="Google Shape;4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4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 txBox="1"/>
          <p:nvPr>
            <p:ph type="title"/>
          </p:nvPr>
        </p:nvSpPr>
        <p:spPr>
          <a:xfrm>
            <a:off x="457200" y="1777050"/>
            <a:ext cx="79671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4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" name="Google Shape;5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0409" y="4392369"/>
            <a:ext cx="2469583" cy="465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  <p15:guide id="4" pos="5473">
          <p15:clr>
            <a:srgbClr val="F9AD4C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Split-info ">
  <p:cSld name="CUSTOM_1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1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257" name="Google Shape;257;p31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31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31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260" name="Google Shape;260;p31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1" name="Google Shape;261;p31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31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63" name="Google Shape;263;p31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4" name="Google Shape;264;p31"/>
          <p:cNvSpPr txBox="1"/>
          <p:nvPr>
            <p:ph idx="6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65" name="Google Shape;265;p3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Break/Lunch Time">
  <p:cSld name="CUSTOM_6_1_1_1_3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"/>
          <p:cNvSpPr/>
          <p:nvPr/>
        </p:nvSpPr>
        <p:spPr>
          <a:xfrm>
            <a:off x="4986225" y="125"/>
            <a:ext cx="4157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2"/>
          <p:cNvSpPr txBox="1"/>
          <p:nvPr>
            <p:ph type="title"/>
          </p:nvPr>
        </p:nvSpPr>
        <p:spPr>
          <a:xfrm>
            <a:off x="457200" y="1983900"/>
            <a:ext cx="2790600" cy="11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69" name="Google Shape;269;p32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70" name="Google Shape;270;p3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271" name="Google Shape;271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-info ">
  <p:cSld name="CUSTOM_12_1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3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274" name="Google Shape;274;p33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5" name="Google Shape;275;p33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6" name="Google Shape;276;p33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77" name="Google Shape;277;p33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8" name="Google Shape;278;p33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9" name="Google Shape;279;p33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80" name="Google Shape;280;p33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1" name="Google Shape;281;p3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Computer Exercise">
  <p:cSld name="TITLE_AND_BODY_1_2_2_2_1_1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rgbClr val="70B0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4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3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6" name="Google Shape;286;p34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Computers Out: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7" name="Google Shape;287;p34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34"/>
          <p:cNvSpPr txBox="1"/>
          <p:nvPr>
            <p:ph idx="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</a:t>
            </a:r>
            <a:r>
              <a:rPr lang="en"/>
              <a:t>9</a:t>
            </a:r>
            <a:r>
              <a:rPr lang="en"/>
              <a:t> General Assembly</a:t>
            </a:r>
            <a:endParaRPr/>
          </a:p>
        </p:txBody>
      </p:sp>
      <p:pic>
        <p:nvPicPr>
          <p:cNvPr id="289" name="Google Shape;289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250" y="83889"/>
            <a:ext cx="847700" cy="712661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4"/>
          <p:cNvSpPr txBox="1"/>
          <p:nvPr>
            <p:ph idx="3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291" name="Google Shape;2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4"/>
          <p:cNvSpPr txBox="1"/>
          <p:nvPr>
            <p:ph idx="4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truction Notes">
  <p:cSld name="CUSTOM"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6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1" name="Google Shape;301;p36"/>
          <p:cNvSpPr txBox="1"/>
          <p:nvPr>
            <p:ph idx="1" type="body"/>
          </p:nvPr>
        </p:nvSpPr>
        <p:spPr>
          <a:xfrm>
            <a:off x="979500" y="1078375"/>
            <a:ext cx="7099500" cy="29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2" name="Google Shape;302;p36"/>
          <p:cNvSpPr/>
          <p:nvPr/>
        </p:nvSpPr>
        <p:spPr>
          <a:xfrm>
            <a:off x="8342625" y="4513775"/>
            <a:ext cx="5343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6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6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GA-Cog-900.png" id="305" name="Google Shape;30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r Palette">
  <p:cSld name="CUSTOM_13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7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7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0" name="Google Shape;310;p37"/>
          <p:cNvSpPr txBox="1"/>
          <p:nvPr/>
        </p:nvSpPr>
        <p:spPr>
          <a:xfrm>
            <a:off x="979500" y="91871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Primary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1" name="Google Shape;311;p37"/>
          <p:cNvSpPr txBox="1"/>
          <p:nvPr/>
        </p:nvSpPr>
        <p:spPr>
          <a:xfrm>
            <a:off x="3108300" y="283325"/>
            <a:ext cx="55785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On this slide you will find the GA color palette. These colors can be accessed under the shape, fill, and text palettes under the "Theme" section.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2" name="Google Shape;312;p37"/>
          <p:cNvSpPr txBox="1"/>
          <p:nvPr/>
        </p:nvSpPr>
        <p:spPr>
          <a:xfrm>
            <a:off x="979500" y="280375"/>
            <a:ext cx="236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Color Palette</a:t>
            </a:r>
            <a:endParaRPr b="1" sz="2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3" name="Google Shape;313;p37"/>
          <p:cNvSpPr/>
          <p:nvPr/>
        </p:nvSpPr>
        <p:spPr>
          <a:xfrm>
            <a:off x="1086475" y="1338944"/>
            <a:ext cx="1030500" cy="1030500"/>
          </a:xfrm>
          <a:prstGeom prst="ellipse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RED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#E41A23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4" name="Google Shape;314;p37"/>
          <p:cNvSpPr/>
          <p:nvPr/>
        </p:nvSpPr>
        <p:spPr>
          <a:xfrm>
            <a:off x="2345725" y="1338944"/>
            <a:ext cx="1030500" cy="10305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BLACK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#000000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5" name="Google Shape;315;p37"/>
          <p:cNvSpPr/>
          <p:nvPr/>
        </p:nvSpPr>
        <p:spPr>
          <a:xfrm>
            <a:off x="3604988" y="1338944"/>
            <a:ext cx="1030500" cy="1030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WHITE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#FFFFFF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6" name="Google Shape;316;p37"/>
          <p:cNvSpPr txBox="1"/>
          <p:nvPr/>
        </p:nvSpPr>
        <p:spPr>
          <a:xfrm>
            <a:off x="979500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Secondary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7" name="Google Shape;317;p37"/>
          <p:cNvSpPr/>
          <p:nvPr/>
        </p:nvSpPr>
        <p:spPr>
          <a:xfrm>
            <a:off x="2984925" y="3039674"/>
            <a:ext cx="874800" cy="874800"/>
          </a:xfrm>
          <a:prstGeom prst="ellipse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YELLOW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#FFDA00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8" name="Google Shape;318;p37"/>
          <p:cNvSpPr/>
          <p:nvPr/>
        </p:nvSpPr>
        <p:spPr>
          <a:xfrm>
            <a:off x="2039631" y="3039674"/>
            <a:ext cx="874800" cy="874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TEAL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</a:t>
            </a: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017990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9" name="Google Shape;319;p37"/>
          <p:cNvSpPr txBox="1"/>
          <p:nvPr/>
        </p:nvSpPr>
        <p:spPr>
          <a:xfrm>
            <a:off x="4148175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Tertiary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0" name="Google Shape;320;p37"/>
          <p:cNvSpPr/>
          <p:nvPr/>
        </p:nvSpPr>
        <p:spPr>
          <a:xfrm>
            <a:off x="1086479" y="3039675"/>
            <a:ext cx="874800" cy="874800"/>
          </a:xfrm>
          <a:prstGeom prst="ellipse">
            <a:avLst/>
          </a:prstGeom>
          <a:solidFill>
            <a:srgbClr val="00A7BD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#00A6BC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1" name="Google Shape;321;p37"/>
          <p:cNvSpPr/>
          <p:nvPr/>
        </p:nvSpPr>
        <p:spPr>
          <a:xfrm>
            <a:off x="4275066" y="3039675"/>
            <a:ext cx="810600" cy="810600"/>
          </a:xfrm>
          <a:prstGeom prst="ellipse">
            <a:avLst/>
          </a:prstGeom>
          <a:solidFill>
            <a:srgbClr val="70B0FA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#70AFF9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2" name="Google Shape;322;p37"/>
          <p:cNvSpPr/>
          <p:nvPr/>
        </p:nvSpPr>
        <p:spPr>
          <a:xfrm>
            <a:off x="5214357" y="3039675"/>
            <a:ext cx="810600" cy="810600"/>
          </a:xfrm>
          <a:prstGeom prst="ellipse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BLUE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#3D6BD3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3" name="Google Shape;323;p37"/>
          <p:cNvSpPr txBox="1"/>
          <p:nvPr/>
        </p:nvSpPr>
        <p:spPr>
          <a:xfrm>
            <a:off x="831625" y="4237900"/>
            <a:ext cx="80112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*When applying to charts and graphics, suggested color preference is to start from the left (Light Teal) and move over to the right (Blue). 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4" name="Google Shape;324;p37"/>
          <p:cNvSpPr txBox="1"/>
          <p:nvPr/>
        </p:nvSpPr>
        <p:spPr>
          <a:xfrm>
            <a:off x="949526" y="3214344"/>
            <a:ext cx="1148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TEAL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5" name="Google Shape;325;p37"/>
          <p:cNvSpPr txBox="1"/>
          <p:nvPr/>
        </p:nvSpPr>
        <p:spPr>
          <a:xfrm>
            <a:off x="4148175" y="3201525"/>
            <a:ext cx="10644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BLUE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6" name="Google Shape;326;p37"/>
          <p:cNvSpPr/>
          <p:nvPr/>
        </p:nvSpPr>
        <p:spPr>
          <a:xfrm>
            <a:off x="6308725" y="1063850"/>
            <a:ext cx="2115000" cy="23523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7"/>
          <p:cNvSpPr txBox="1"/>
          <p:nvPr/>
        </p:nvSpPr>
        <p:spPr>
          <a:xfrm>
            <a:off x="6244513" y="1047513"/>
            <a:ext cx="17499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Text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8" name="Google Shape;328;p37"/>
          <p:cNvSpPr txBox="1"/>
          <p:nvPr/>
        </p:nvSpPr>
        <p:spPr>
          <a:xfrm>
            <a:off x="6357625" y="1403275"/>
            <a:ext cx="2017200" cy="16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Text should ONLY appear in black or white. Use this page as a guide for which text color to use against a background color </a:t>
            </a:r>
            <a:r>
              <a:rPr i="1" lang="en" sz="1200">
                <a:latin typeface="Proxima Nova"/>
                <a:ea typeface="Proxima Nova"/>
                <a:cs typeface="Proxima Nova"/>
                <a:sym typeface="Proxima Nova"/>
              </a:rPr>
              <a:t>for accessibility purposes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-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i.e. use </a:t>
            </a:r>
            <a:r>
              <a:rPr b="1" lang="en" sz="1200">
                <a:solidFill>
                  <a:srgbClr val="FFFFFF"/>
                </a:solidFill>
                <a:highlight>
                  <a:schemeClr val="dk1"/>
                </a:highlight>
                <a:latin typeface="Proxima Nova"/>
                <a:ea typeface="Proxima Nova"/>
                <a:cs typeface="Proxima Nova"/>
                <a:sym typeface="Proxima Nova"/>
              </a:rPr>
              <a:t>white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black background or </a:t>
            </a:r>
            <a:r>
              <a:rPr b="1" lang="en" sz="1200">
                <a:highlight>
                  <a:srgbClr val="FFDB00"/>
                </a:highlight>
                <a:latin typeface="Proxima Nova"/>
                <a:ea typeface="Proxima Nova"/>
                <a:cs typeface="Proxima Nova"/>
                <a:sym typeface="Proxima Nova"/>
              </a:rPr>
              <a:t>black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yellow background. 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29" name="Google Shape;329;p37"/>
          <p:cNvCxnSpPr/>
          <p:nvPr/>
        </p:nvCxnSpPr>
        <p:spPr>
          <a:xfrm>
            <a:off x="1080425" y="4157175"/>
            <a:ext cx="7665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hank You Slide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8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8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333" name="Google Shape;333;p38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34" name="Google Shape;334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8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8"/>
          <p:cNvSpPr txBox="1"/>
          <p:nvPr>
            <p:ph type="title"/>
          </p:nvPr>
        </p:nvSpPr>
        <p:spPr>
          <a:xfrm>
            <a:off x="457200" y="1777050"/>
            <a:ext cx="79671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7" name="Google Shape;337;p38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38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9" name="Google Shape;3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0409" y="4392369"/>
            <a:ext cx="2469583" cy="465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  <p15:guide id="4" pos="5473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 showMasterSp="0">
  <p:cSld name="Thank You Slide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9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39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343" name="Google Shape;343;p39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44" name="Google Shape;344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9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9"/>
          <p:cNvSpPr txBox="1"/>
          <p:nvPr>
            <p:ph type="title"/>
          </p:nvPr>
        </p:nvSpPr>
        <p:spPr>
          <a:xfrm>
            <a:off x="457200" y="1777050"/>
            <a:ext cx="75519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" name="Google Shape;347;p39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" name="Google Shape;348;p39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with Sub-Title" showMasterSp="0">
  <p:cSld name="Thank You Slide_1_1_2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40"/>
          <p:cNvSpPr/>
          <p:nvPr/>
        </p:nvSpPr>
        <p:spPr>
          <a:xfrm>
            <a:off x="594360" y="1689700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0"/>
          <p:cNvSpPr txBox="1"/>
          <p:nvPr>
            <p:ph type="title"/>
          </p:nvPr>
        </p:nvSpPr>
        <p:spPr>
          <a:xfrm>
            <a:off x="457200" y="1777050"/>
            <a:ext cx="75519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" name="Google Shape;354;p40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40"/>
          <p:cNvSpPr txBox="1"/>
          <p:nvPr>
            <p:ph idx="2" type="subTitle"/>
          </p:nvPr>
        </p:nvSpPr>
        <p:spPr>
          <a:xfrm>
            <a:off x="504300" y="240269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descr="GA-Cog-900.png" id="356" name="Google Shape;356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 showMasterSp="0">
  <p:cSld name="Thank You Slide_1_1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1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9" name="Google Shape;359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6400" y="1886175"/>
            <a:ext cx="1371199" cy="13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 showMasterSp="0">
  <p:cSld name="Thank You Slide_1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54" name="Google Shape;54;p5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5" name="Google Shape;55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5"/>
          <p:cNvSpPr txBox="1"/>
          <p:nvPr>
            <p:ph type="title"/>
          </p:nvPr>
        </p:nvSpPr>
        <p:spPr>
          <a:xfrm>
            <a:off x="457200" y="1777050"/>
            <a:ext cx="75519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5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5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" name="Google Shape;6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Basic: Title + Text">
  <p:cSld name="CUSTOM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2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362" name="Google Shape;362;p42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42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4" name="Google Shape;364;p4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65" name="Google Shape;365;p4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Only">
  <p:cSld name="CUSTOM_1_1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3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368" name="Google Shape;368;p43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3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70" name="Google Shape;370;p4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+ Subtitle">
  <p:cSld name="CUSTOM_1_1_1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4"/>
          <p:cNvSpPr txBox="1"/>
          <p:nvPr>
            <p:ph idx="1" type="body"/>
          </p:nvPr>
        </p:nvSpPr>
        <p:spPr>
          <a:xfrm>
            <a:off x="457200" y="1280725"/>
            <a:ext cx="8229600" cy="28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3" name="Google Shape;373;p44"/>
          <p:cNvSpPr txBox="1"/>
          <p:nvPr>
            <p:ph type="title"/>
          </p:nvPr>
        </p:nvSpPr>
        <p:spPr>
          <a:xfrm>
            <a:off x="457200" y="30480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374" name="Google Shape;374;p44"/>
          <p:cNvSpPr txBox="1"/>
          <p:nvPr>
            <p:ph idx="2" type="subTitle"/>
          </p:nvPr>
        </p:nvSpPr>
        <p:spPr>
          <a:xfrm>
            <a:off x="457200" y="582550"/>
            <a:ext cx="8305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4pPr>
            <a:lvl5pPr lvl="4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5pPr>
            <a:lvl6pPr lvl="5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6pPr>
            <a:lvl7pPr lvl="6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7pPr>
            <a:lvl8pPr lvl="7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8pPr>
            <a:lvl9pPr lvl="8">
              <a:spcBef>
                <a:spcPts val="1600"/>
              </a:spcBef>
              <a:spcAft>
                <a:spcPts val="1600"/>
              </a:spcAft>
              <a:buSzPts val="1200"/>
              <a:buNone/>
              <a:defRPr b="1"/>
            </a:lvl9pPr>
          </a:lstStyle>
          <a:p/>
        </p:txBody>
      </p:sp>
      <p:sp>
        <p:nvSpPr>
          <p:cNvPr id="375" name="Google Shape;375;p44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4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77" name="Google Shape;377;p4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Blank">
  <p:cSld name="CUSTOM_8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5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80" name="Google Shape;380;p4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">
  <p:cSld name="CUSTOM_4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2" name="Google Shape;382;p46"/>
          <p:cNvCxnSpPr/>
          <p:nvPr/>
        </p:nvCxnSpPr>
        <p:spPr>
          <a:xfrm>
            <a:off x="139972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46"/>
          <p:cNvCxnSpPr/>
          <p:nvPr/>
        </p:nvCxnSpPr>
        <p:spPr>
          <a:xfrm>
            <a:off x="491397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4" name="Google Shape;384;p46"/>
          <p:cNvSpPr txBox="1"/>
          <p:nvPr/>
        </p:nvSpPr>
        <p:spPr>
          <a:xfrm>
            <a:off x="4057900" y="1301188"/>
            <a:ext cx="8361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rPr>
              <a:t>“</a:t>
            </a:r>
            <a:endParaRPr sz="7200">
              <a:solidFill>
                <a:schemeClr val="l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5" name="Google Shape;385;p46"/>
          <p:cNvSpPr txBox="1"/>
          <p:nvPr>
            <p:ph type="title"/>
          </p:nvPr>
        </p:nvSpPr>
        <p:spPr>
          <a:xfrm>
            <a:off x="1403050" y="2027913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6" name="Google Shape;386;p46"/>
          <p:cNvSpPr txBox="1"/>
          <p:nvPr>
            <p:ph idx="1" type="subTitle"/>
          </p:nvPr>
        </p:nvSpPr>
        <p:spPr>
          <a:xfrm>
            <a:off x="2249725" y="3285818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7" name="Google Shape;387;p4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88" name="Google Shape;388;p4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 + Headshot">
  <p:cSld name="CUSTOM_4_2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7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E41A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1" name="Google Shape;391;p47"/>
          <p:cNvSpPr txBox="1"/>
          <p:nvPr>
            <p:ph idx="1" type="subTitle"/>
          </p:nvPr>
        </p:nvSpPr>
        <p:spPr>
          <a:xfrm>
            <a:off x="2249725" y="3220006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E51B24"/>
                </a:solidFill>
              </a:defRPr>
            </a:lvl9pPr>
          </a:lstStyle>
          <a:p/>
        </p:txBody>
      </p:sp>
      <p:sp>
        <p:nvSpPr>
          <p:cNvPr id="392" name="Google Shape;392;p47"/>
          <p:cNvSpPr/>
          <p:nvPr/>
        </p:nvSpPr>
        <p:spPr>
          <a:xfrm>
            <a:off x="4047013" y="1247650"/>
            <a:ext cx="881100" cy="8811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Headshot goes here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93" name="Google Shape;393;p47"/>
          <p:cNvCxnSpPr/>
          <p:nvPr/>
        </p:nvCxnSpPr>
        <p:spPr>
          <a:xfrm>
            <a:off x="13997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47"/>
          <p:cNvCxnSpPr/>
          <p:nvPr/>
        </p:nvCxnSpPr>
        <p:spPr>
          <a:xfrm>
            <a:off x="51034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5" name="Google Shape;395;p4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- No Attribution">
  <p:cSld name="CUSTOM_4_1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7" name="Google Shape;397;p48"/>
          <p:cNvCxnSpPr/>
          <p:nvPr/>
        </p:nvCxnSpPr>
        <p:spPr>
          <a:xfrm>
            <a:off x="1678950" y="1863425"/>
            <a:ext cx="57861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8" name="Google Shape;398;p48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9" name="Google Shape;399;p48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00" name="Google Shape;400;p4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Black">
  <p:cSld name="CUSTOM_6_1_1_1_1_1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9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9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9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405" name="Google Shape;405;p49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9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GA-Cog-900.png" id="407" name="Google Shape;407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4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Red">
  <p:cSld name="CUSTOM_6_1_1_1_1_1_1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0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50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50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413" name="Google Shape;413;p50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50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415" name="Google Shape;41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5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 + Timer">
  <p:cSld name="TITLE_AND_BODY_1_2_2_2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1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51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0" name="Google Shape;420;p5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1" name="Google Shape;421;p51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2" name="Google Shape;422;p51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23" name="Google Shape;423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51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425" name="Google Shape;42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51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27" name="Google Shape;427;p51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with Sub-Title" showMasterSp="0">
  <p:cSld name="Thank You Slide_1_1_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6"/>
          <p:cNvSpPr/>
          <p:nvPr/>
        </p:nvSpPr>
        <p:spPr>
          <a:xfrm>
            <a:off x="594360" y="1689700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6"/>
          <p:cNvSpPr txBox="1"/>
          <p:nvPr>
            <p:ph type="title"/>
          </p:nvPr>
        </p:nvSpPr>
        <p:spPr>
          <a:xfrm>
            <a:off x="457200" y="1777050"/>
            <a:ext cx="75519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6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6"/>
          <p:cNvSpPr txBox="1"/>
          <p:nvPr>
            <p:ph idx="2" type="subTitle"/>
          </p:nvPr>
        </p:nvSpPr>
        <p:spPr>
          <a:xfrm>
            <a:off x="504300" y="240269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descr="GA-Cog-900.png" id="67" name="Google Shape;6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">
  <p:cSld name="TITLE_AND_BODY_1_2_2_2_2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0" name="Google Shape;430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52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Google Shape;432;p52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3" name="Google Shape;433;p52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4" name="Google Shape;434;p52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5" name="Google Shape;435;p5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36" name="Google Shape;436;p52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 + Timer">
  <p:cSld name="TITLE_AND_BODY_1_2_2_2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3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53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0" name="Google Shape;440;p53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1" name="Google Shape;441;p53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442" name="Google Shape;442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53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444" name="Google Shape;44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53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46" name="Google Shape;446;p5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">
  <p:cSld name="TITLE_AND_BODY_1_2_2_2_1_2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4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54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0" name="Google Shape;450;p54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5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452" name="Google Shape;452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5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54" name="Google Shape;454;p5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 + Timer">
  <p:cSld name="TITLE_AND_BODY_1_2_2_2_1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5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55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8" name="Google Shape;458;p55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9" name="Google Shape;459;p55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60" name="Google Shape;460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55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62" name="Google Shape;46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55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64" name="Google Shape;464;p5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">
  <p:cSld name="TITLE_AND_BODY_1_2_2_2_1_1_4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6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56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8" name="Google Shape;468;p56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9" name="Google Shape;469;p56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70" name="Google Shape;470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5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72" name="Google Shape;472;p5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 + Timer">
  <p:cSld name="TITLE_AND_BODY_1_2_2_2_1_1_1_1_1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7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57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6" name="Google Shape;476;p57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7" name="Google Shape;477;p57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78" name="Google Shape;478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57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480" name="Google Shape;48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57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82" name="Google Shape;482;p5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">
  <p:cSld name="TITLE_AND_BODY_1_2_2_2_1_1_1_1_1_1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8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5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6" name="Google Shape;486;p58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7" name="Google Shape;487;p58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88" name="Google Shape;488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5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90" name="Google Shape;490;p5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 + Timer">
  <p:cSld name="TITLE_AND_BODY_1_2_2_2_1_1_1_1_2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9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59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4" name="Google Shape;494;p59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5" name="Google Shape;495;p59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6" name="Google Shape;496;p59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97" name="Google Shape;497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59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99" name="Google Shape;499;p59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  <p:sp>
        <p:nvSpPr>
          <p:cNvPr id="500" name="Google Shape;500;p59"/>
          <p:cNvSpPr txBox="1"/>
          <p:nvPr>
            <p:ph idx="4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501" name="Google Shape;50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">
  <p:cSld name="TITLE_AND_BODY_1_2_2_2_1_1_1_1_2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0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60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5" name="Google Shape;505;p60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06" name="Google Shape;506;p60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7" name="Google Shape;507;p60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508" name="Google Shape;508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6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10" name="Google Shape;510;p60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Example or case study">
  <p:cSld name="BLANK_2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1"/>
          <p:cNvSpPr/>
          <p:nvPr/>
        </p:nvSpPr>
        <p:spPr>
          <a:xfrm>
            <a:off x="275" y="-4750"/>
            <a:ext cx="9144000" cy="801300"/>
          </a:xfrm>
          <a:prstGeom prst="rect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61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4" name="Google Shape;514;p61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Real Cases: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5" name="Google Shape;515;p6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16" name="Google Shape;516;p61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17" name="Google Shape;517;p6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  <p:pic>
        <p:nvPicPr>
          <p:cNvPr id="518" name="Google Shape;518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551" y="44311"/>
            <a:ext cx="573576" cy="703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 showMasterSp="0">
  <p:cSld name="Thank You Slide_1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6400" y="1886175"/>
            <a:ext cx="1371199" cy="13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Trivia">
  <p:cSld name="TITLE_AND_BODY_2">
    <p:bg>
      <p:bgPr>
        <a:solidFill>
          <a:srgbClr val="222222"/>
        </a:soli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2"/>
          <p:cNvSpPr txBox="1"/>
          <p:nvPr>
            <p:ph idx="1" type="subTitle"/>
          </p:nvPr>
        </p:nvSpPr>
        <p:spPr>
          <a:xfrm>
            <a:off x="7880125" y="401625"/>
            <a:ext cx="917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521" name="Google Shape;521;p6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09050" y="457200"/>
            <a:ext cx="207950" cy="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62"/>
          <p:cNvSpPr txBox="1"/>
          <p:nvPr>
            <p:ph type="title"/>
          </p:nvPr>
        </p:nvSpPr>
        <p:spPr>
          <a:xfrm>
            <a:off x="457200" y="280375"/>
            <a:ext cx="70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3" name="Google Shape;523;p62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62"/>
          <p:cNvSpPr txBox="1"/>
          <p:nvPr>
            <p:ph idx="2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5" name="Google Shape;525;p62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6" name="Google Shape;526;p6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Section Summary">
  <p:cSld name="TITLE_AND_BODY_2_1">
    <p:bg>
      <p:bgPr>
        <a:solidFill>
          <a:srgbClr val="FFFFFF"/>
        </a:solid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3"/>
          <p:cNvSpPr/>
          <p:nvPr/>
        </p:nvSpPr>
        <p:spPr>
          <a:xfrm>
            <a:off x="-24750" y="-37475"/>
            <a:ext cx="9211200" cy="11832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63"/>
          <p:cNvSpPr/>
          <p:nvPr/>
        </p:nvSpPr>
        <p:spPr>
          <a:xfrm>
            <a:off x="564165" y="510787"/>
            <a:ext cx="302700" cy="5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3"/>
          <p:cNvSpPr txBox="1"/>
          <p:nvPr>
            <p:ph type="title"/>
          </p:nvPr>
        </p:nvSpPr>
        <p:spPr>
          <a:xfrm>
            <a:off x="457200" y="536200"/>
            <a:ext cx="67260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1" name="Google Shape;531;p63"/>
          <p:cNvSpPr txBox="1"/>
          <p:nvPr>
            <p:ph idx="1" type="subTitle"/>
          </p:nvPr>
        </p:nvSpPr>
        <p:spPr>
          <a:xfrm>
            <a:off x="457200" y="52718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63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3" name="Google Shape;533;p6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Split-info ">
  <p:cSld name="CUSTOM_12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4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536" name="Google Shape;536;p64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7" name="Google Shape;537;p64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8" name="Google Shape;538;p64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539" name="Google Shape;539;p64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0" name="Google Shape;540;p64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1" name="Google Shape;541;p64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42" name="Google Shape;542;p64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43" name="Google Shape;543;p64"/>
          <p:cNvSpPr txBox="1"/>
          <p:nvPr>
            <p:ph idx="6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44" name="Google Shape;544;p6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Break/Lunch Time">
  <p:cSld name="CUSTOM_6_1_1_1_3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/>
          <p:nvPr/>
        </p:nvSpPr>
        <p:spPr>
          <a:xfrm>
            <a:off x="4986225" y="125"/>
            <a:ext cx="4157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65"/>
          <p:cNvSpPr txBox="1"/>
          <p:nvPr>
            <p:ph type="title"/>
          </p:nvPr>
        </p:nvSpPr>
        <p:spPr>
          <a:xfrm>
            <a:off x="457200" y="1983900"/>
            <a:ext cx="2790600" cy="11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48" name="Google Shape;548;p65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49" name="Google Shape;549;p6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  <p:pic>
        <p:nvPicPr>
          <p:cNvPr id="550" name="Google Shape;550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3" name="Google Shape;553;p6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54" name="Google Shape;554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truction Notes">
  <p:cSld name="CUSTOM">
    <p:bg>
      <p:bgPr>
        <a:solidFill>
          <a:schemeClr val="lt1"/>
        </a:solidFill>
      </p:bgPr>
    </p:bg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8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3" name="Google Shape;563;p68"/>
          <p:cNvSpPr/>
          <p:nvPr/>
        </p:nvSpPr>
        <p:spPr>
          <a:xfrm>
            <a:off x="8342625" y="4513775"/>
            <a:ext cx="5343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68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68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GA-Cog-900.png" id="566" name="Google Shape;566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68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r Palette">
  <p:cSld name="CUSTOM_13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69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69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1" name="Google Shape;571;p69"/>
          <p:cNvSpPr txBox="1"/>
          <p:nvPr/>
        </p:nvSpPr>
        <p:spPr>
          <a:xfrm>
            <a:off x="979500" y="91871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Primary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2" name="Google Shape;572;p69"/>
          <p:cNvSpPr txBox="1"/>
          <p:nvPr/>
        </p:nvSpPr>
        <p:spPr>
          <a:xfrm>
            <a:off x="3108300" y="283325"/>
            <a:ext cx="55785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On this slide you will find the GA color palette. These colors can be accessed under the shape, fill, and text palettes under the "Theme" section.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3" name="Google Shape;573;p69"/>
          <p:cNvSpPr txBox="1"/>
          <p:nvPr/>
        </p:nvSpPr>
        <p:spPr>
          <a:xfrm>
            <a:off x="979500" y="280375"/>
            <a:ext cx="236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Color Palette</a:t>
            </a:r>
            <a:endParaRPr b="1" sz="2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4" name="Google Shape;574;p69"/>
          <p:cNvSpPr/>
          <p:nvPr/>
        </p:nvSpPr>
        <p:spPr>
          <a:xfrm>
            <a:off x="1086475" y="1338944"/>
            <a:ext cx="1030500" cy="1030500"/>
          </a:xfrm>
          <a:prstGeom prst="ellipse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RED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#E41A23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5" name="Google Shape;575;p69"/>
          <p:cNvSpPr/>
          <p:nvPr/>
        </p:nvSpPr>
        <p:spPr>
          <a:xfrm>
            <a:off x="2345725" y="1338944"/>
            <a:ext cx="1030500" cy="10305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BLACK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#000000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6" name="Google Shape;576;p69"/>
          <p:cNvSpPr/>
          <p:nvPr/>
        </p:nvSpPr>
        <p:spPr>
          <a:xfrm>
            <a:off x="3604988" y="1338944"/>
            <a:ext cx="1030500" cy="1030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WHITE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#FFFFFF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7" name="Google Shape;577;p69"/>
          <p:cNvSpPr txBox="1"/>
          <p:nvPr/>
        </p:nvSpPr>
        <p:spPr>
          <a:xfrm>
            <a:off x="979500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Secondary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8" name="Google Shape;578;p69"/>
          <p:cNvSpPr/>
          <p:nvPr/>
        </p:nvSpPr>
        <p:spPr>
          <a:xfrm>
            <a:off x="2984925" y="3039674"/>
            <a:ext cx="874800" cy="874800"/>
          </a:xfrm>
          <a:prstGeom prst="ellipse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YELLOW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#FFDA00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9" name="Google Shape;579;p69"/>
          <p:cNvSpPr/>
          <p:nvPr/>
        </p:nvSpPr>
        <p:spPr>
          <a:xfrm>
            <a:off x="2039631" y="3039674"/>
            <a:ext cx="874800" cy="874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TEAL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</a:t>
            </a: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017990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0" name="Google Shape;580;p69"/>
          <p:cNvSpPr txBox="1"/>
          <p:nvPr/>
        </p:nvSpPr>
        <p:spPr>
          <a:xfrm>
            <a:off x="4148175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Tertiary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1" name="Google Shape;581;p69"/>
          <p:cNvSpPr/>
          <p:nvPr/>
        </p:nvSpPr>
        <p:spPr>
          <a:xfrm>
            <a:off x="1086479" y="3039675"/>
            <a:ext cx="874800" cy="874800"/>
          </a:xfrm>
          <a:prstGeom prst="ellipse">
            <a:avLst/>
          </a:prstGeom>
          <a:solidFill>
            <a:srgbClr val="00A7BD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#00A6BC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2" name="Google Shape;582;p69"/>
          <p:cNvSpPr/>
          <p:nvPr/>
        </p:nvSpPr>
        <p:spPr>
          <a:xfrm>
            <a:off x="4275066" y="3039675"/>
            <a:ext cx="810600" cy="810600"/>
          </a:xfrm>
          <a:prstGeom prst="ellipse">
            <a:avLst/>
          </a:prstGeom>
          <a:solidFill>
            <a:srgbClr val="70B0FA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#70AFF9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3" name="Google Shape;583;p69"/>
          <p:cNvSpPr/>
          <p:nvPr/>
        </p:nvSpPr>
        <p:spPr>
          <a:xfrm>
            <a:off x="5214357" y="3039675"/>
            <a:ext cx="810600" cy="810600"/>
          </a:xfrm>
          <a:prstGeom prst="ellipse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BLUE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#3D6BD3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4" name="Google Shape;584;p69"/>
          <p:cNvSpPr txBox="1"/>
          <p:nvPr/>
        </p:nvSpPr>
        <p:spPr>
          <a:xfrm>
            <a:off x="831625" y="4237900"/>
            <a:ext cx="80112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*When applying to charts and graphics, suggested color preference is to start from the left (Light Teal) and move over to the right (Blue). 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5" name="Google Shape;585;p69"/>
          <p:cNvSpPr txBox="1"/>
          <p:nvPr/>
        </p:nvSpPr>
        <p:spPr>
          <a:xfrm>
            <a:off x="949526" y="3214344"/>
            <a:ext cx="1148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TEAL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6" name="Google Shape;586;p69"/>
          <p:cNvSpPr txBox="1"/>
          <p:nvPr/>
        </p:nvSpPr>
        <p:spPr>
          <a:xfrm>
            <a:off x="4148175" y="3201525"/>
            <a:ext cx="10644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BLUE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7" name="Google Shape;587;p69"/>
          <p:cNvSpPr/>
          <p:nvPr/>
        </p:nvSpPr>
        <p:spPr>
          <a:xfrm>
            <a:off x="6308725" y="1063850"/>
            <a:ext cx="2115000" cy="23523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69"/>
          <p:cNvSpPr txBox="1"/>
          <p:nvPr/>
        </p:nvSpPr>
        <p:spPr>
          <a:xfrm>
            <a:off x="6244513" y="1047513"/>
            <a:ext cx="17499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Text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9" name="Google Shape;589;p69"/>
          <p:cNvSpPr txBox="1"/>
          <p:nvPr/>
        </p:nvSpPr>
        <p:spPr>
          <a:xfrm>
            <a:off x="6357625" y="1403275"/>
            <a:ext cx="2017200" cy="16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Text should ONLY appear in black or white. Use this page as a guide for which text color to use against a background color </a:t>
            </a:r>
            <a:r>
              <a:rPr i="1" lang="en" sz="1200">
                <a:latin typeface="Proxima Nova"/>
                <a:ea typeface="Proxima Nova"/>
                <a:cs typeface="Proxima Nova"/>
                <a:sym typeface="Proxima Nova"/>
              </a:rPr>
              <a:t>for accessibility purposes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-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i.e. use </a:t>
            </a:r>
            <a:r>
              <a:rPr b="1" lang="en" sz="1200">
                <a:solidFill>
                  <a:srgbClr val="FFFFFF"/>
                </a:solidFill>
                <a:highlight>
                  <a:schemeClr val="dk1"/>
                </a:highlight>
                <a:latin typeface="Proxima Nova"/>
                <a:ea typeface="Proxima Nova"/>
                <a:cs typeface="Proxima Nova"/>
                <a:sym typeface="Proxima Nova"/>
              </a:rPr>
              <a:t>white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black background or </a:t>
            </a:r>
            <a:r>
              <a:rPr b="1" lang="en" sz="1200">
                <a:highlight>
                  <a:srgbClr val="FFDB00"/>
                </a:highlight>
                <a:latin typeface="Proxima Nova"/>
                <a:ea typeface="Proxima Nova"/>
                <a:cs typeface="Proxima Nova"/>
                <a:sym typeface="Proxima Nova"/>
              </a:rPr>
              <a:t>black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yellow background. 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590" name="Google Shape;590;p69"/>
          <p:cNvCxnSpPr/>
          <p:nvPr/>
        </p:nvCxnSpPr>
        <p:spPr>
          <a:xfrm>
            <a:off x="1080425" y="4157175"/>
            <a:ext cx="7665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hank You Slide_1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70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70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594" name="Google Shape;594;p70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95" name="Google Shape;595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70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70"/>
          <p:cNvSpPr txBox="1"/>
          <p:nvPr>
            <p:ph type="title"/>
          </p:nvPr>
        </p:nvSpPr>
        <p:spPr>
          <a:xfrm>
            <a:off x="457200" y="1777050"/>
            <a:ext cx="79671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8" name="Google Shape;598;p70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9" name="Google Shape;599;p70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0" name="Google Shape;60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0409" y="4392369"/>
            <a:ext cx="2469583" cy="465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  <p15:guide id="4" pos="5473">
          <p15:clr>
            <a:srgbClr val="F9AD4C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 showMasterSp="0">
  <p:cSld name="Thank You Slide_1_1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71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71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604" name="Google Shape;604;p71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05" name="Google Shape;605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71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71"/>
          <p:cNvSpPr txBox="1"/>
          <p:nvPr>
            <p:ph type="title"/>
          </p:nvPr>
        </p:nvSpPr>
        <p:spPr>
          <a:xfrm>
            <a:off x="457200" y="1777050"/>
            <a:ext cx="75519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8" name="Google Shape;608;p71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9" name="Google Shape;609;p71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0" name="Google Shape;610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with Sub-Title" showMasterSp="0">
  <p:cSld name="Thank You Slide_1_1_2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72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72"/>
          <p:cNvSpPr/>
          <p:nvPr/>
        </p:nvSpPr>
        <p:spPr>
          <a:xfrm>
            <a:off x="594360" y="1689700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72"/>
          <p:cNvSpPr txBox="1"/>
          <p:nvPr>
            <p:ph type="title"/>
          </p:nvPr>
        </p:nvSpPr>
        <p:spPr>
          <a:xfrm>
            <a:off x="457200" y="1777050"/>
            <a:ext cx="75519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5" name="Google Shape;615;p72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6" name="Google Shape;616;p72"/>
          <p:cNvSpPr txBox="1"/>
          <p:nvPr>
            <p:ph idx="2" type="subTitle"/>
          </p:nvPr>
        </p:nvSpPr>
        <p:spPr>
          <a:xfrm>
            <a:off x="504300" y="240269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descr="GA-Cog-900.png" id="617" name="Google Shape;617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Basic: Title + Text">
  <p:cSld name="CUSTOM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73" name="Google Shape;73;p8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6" name="Google Shape;76;p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 showMasterSp="0">
  <p:cSld name="Thank You Slide_1_1_1"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73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0" name="Google Shape;620;p7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6400" y="1886175"/>
            <a:ext cx="1371199" cy="13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Basic: Title + Text">
  <p:cSld name="CUSTOM_1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74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23" name="Google Shape;623;p74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7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25" name="Google Shape;625;p7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26" name="Google Shape;626;p7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Only">
  <p:cSld name="CUSTOM_1_1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75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29" name="Google Shape;629;p75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75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31" name="Google Shape;631;p7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+ Subtitle">
  <p:cSld name="CUSTOM_1_1_1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76"/>
          <p:cNvSpPr txBox="1"/>
          <p:nvPr>
            <p:ph type="title"/>
          </p:nvPr>
        </p:nvSpPr>
        <p:spPr>
          <a:xfrm>
            <a:off x="457200" y="30480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34" name="Google Shape;634;p76"/>
          <p:cNvSpPr txBox="1"/>
          <p:nvPr>
            <p:ph idx="1" type="subTitle"/>
          </p:nvPr>
        </p:nvSpPr>
        <p:spPr>
          <a:xfrm>
            <a:off x="457200" y="582550"/>
            <a:ext cx="8305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4pPr>
            <a:lvl5pPr lvl="4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5pPr>
            <a:lvl6pPr lvl="5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6pPr>
            <a:lvl7pPr lvl="6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7pPr>
            <a:lvl8pPr lvl="7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8pPr>
            <a:lvl9pPr lvl="8">
              <a:spcBef>
                <a:spcPts val="1600"/>
              </a:spcBef>
              <a:spcAft>
                <a:spcPts val="1600"/>
              </a:spcAft>
              <a:buSzPts val="1200"/>
              <a:buNone/>
              <a:defRPr b="1"/>
            </a:lvl9pPr>
          </a:lstStyle>
          <a:p/>
        </p:txBody>
      </p:sp>
      <p:sp>
        <p:nvSpPr>
          <p:cNvPr id="635" name="Google Shape;635;p76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7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37" name="Google Shape;637;p7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638" name="Google Shape;638;p76"/>
          <p:cNvSpPr txBox="1"/>
          <p:nvPr>
            <p:ph idx="3" type="body"/>
          </p:nvPr>
        </p:nvSpPr>
        <p:spPr>
          <a:xfrm>
            <a:off x="457200" y="1280725"/>
            <a:ext cx="8229600" cy="28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Blank">
  <p:cSld name="CUSTOM_8_1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7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641" name="Google Shape;641;p77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">
  <p:cSld name="CUSTOM_4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3" name="Google Shape;643;p78"/>
          <p:cNvCxnSpPr/>
          <p:nvPr/>
        </p:nvCxnSpPr>
        <p:spPr>
          <a:xfrm>
            <a:off x="139972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78"/>
          <p:cNvCxnSpPr/>
          <p:nvPr/>
        </p:nvCxnSpPr>
        <p:spPr>
          <a:xfrm>
            <a:off x="491397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5" name="Google Shape;645;p78"/>
          <p:cNvSpPr txBox="1"/>
          <p:nvPr/>
        </p:nvSpPr>
        <p:spPr>
          <a:xfrm>
            <a:off x="4057900" y="1301188"/>
            <a:ext cx="8361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rPr>
              <a:t>“</a:t>
            </a:r>
            <a:endParaRPr sz="7200">
              <a:solidFill>
                <a:schemeClr val="l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6" name="Google Shape;646;p78"/>
          <p:cNvSpPr txBox="1"/>
          <p:nvPr>
            <p:ph type="title"/>
          </p:nvPr>
        </p:nvSpPr>
        <p:spPr>
          <a:xfrm>
            <a:off x="1403050" y="2027913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7" name="Google Shape;647;p78"/>
          <p:cNvSpPr txBox="1"/>
          <p:nvPr>
            <p:ph idx="1" type="subTitle"/>
          </p:nvPr>
        </p:nvSpPr>
        <p:spPr>
          <a:xfrm>
            <a:off x="2249725" y="3285818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8" name="Google Shape;648;p7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49" name="Google Shape;649;p7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 + Headshot">
  <p:cSld name="CUSTOM_4_2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9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E41A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2" name="Google Shape;652;p79"/>
          <p:cNvSpPr txBox="1"/>
          <p:nvPr>
            <p:ph idx="1" type="subTitle"/>
          </p:nvPr>
        </p:nvSpPr>
        <p:spPr>
          <a:xfrm>
            <a:off x="2249725" y="3220006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E51B24"/>
                </a:solidFill>
              </a:defRPr>
            </a:lvl9pPr>
          </a:lstStyle>
          <a:p/>
        </p:txBody>
      </p:sp>
      <p:sp>
        <p:nvSpPr>
          <p:cNvPr id="653" name="Google Shape;653;p7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</a:t>
            </a:r>
            <a:r>
              <a:rPr lang="en"/>
              <a:t>2020</a:t>
            </a:r>
            <a:r>
              <a:rPr lang="en"/>
              <a:t> General Assembly</a:t>
            </a:r>
            <a:endParaRPr/>
          </a:p>
        </p:txBody>
      </p:sp>
      <p:sp>
        <p:nvSpPr>
          <p:cNvPr id="654" name="Google Shape;654;p79"/>
          <p:cNvSpPr/>
          <p:nvPr/>
        </p:nvSpPr>
        <p:spPr>
          <a:xfrm>
            <a:off x="4047013" y="1247650"/>
            <a:ext cx="881100" cy="8811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Headshot goes here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55" name="Google Shape;655;p79"/>
          <p:cNvCxnSpPr/>
          <p:nvPr/>
        </p:nvCxnSpPr>
        <p:spPr>
          <a:xfrm>
            <a:off x="13997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6" name="Google Shape;656;p79"/>
          <p:cNvCxnSpPr/>
          <p:nvPr/>
        </p:nvCxnSpPr>
        <p:spPr>
          <a:xfrm>
            <a:off x="51034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- No Attribution">
  <p:cSld name="CUSTOM_4_1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8" name="Google Shape;658;p80"/>
          <p:cNvCxnSpPr/>
          <p:nvPr/>
        </p:nvCxnSpPr>
        <p:spPr>
          <a:xfrm>
            <a:off x="1678950" y="1863425"/>
            <a:ext cx="57861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9" name="Google Shape;659;p80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0" name="Google Shape;660;p80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61" name="Google Shape;661;p8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Black">
  <p:cSld name="CUSTOM_6_1_1_1_1_1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81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81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81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66" name="Google Shape;666;p81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81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68" name="Google Shape;668;p8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descr="GA-Cog-900.png" id="669" name="Google Shape;669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Red">
  <p:cSld name="CUSTOM_6_1_1_1_1_1_1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82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82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82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74" name="Google Shape;674;p82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82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76" name="Google Shape;676;p8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677" name="Google Shape;677;p8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Only">
  <p:cSld name="CUSTOM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79" name="Google Shape;79;p9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1" name="Google Shape;81;p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 + Timer">
  <p:cSld name="TITLE_AND_BODY_1_2_2_2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83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83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1" name="Google Shape;681;p83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82" name="Google Shape;682;p83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3" name="Google Shape;683;p83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684" name="Google Shape;684;p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Google Shape;685;p83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686" name="Google Shape;686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83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88" name="Google Shape;688;p83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">
  <p:cSld name="TITLE_AND_BODY_1_2_2_2_2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4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1" name="Google Shape;691;p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84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3" name="Google Shape;693;p8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4" name="Google Shape;694;p84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5" name="Google Shape;695;p84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6" name="Google Shape;696;p8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97" name="Google Shape;697;p84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 + Timer">
  <p:cSld name="TITLE_AND_BODY_1_2_2_2_1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85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85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01" name="Google Shape;701;p85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2" name="Google Shape;702;p85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703" name="Google Shape;703;p8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p85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705" name="Google Shape;705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85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07" name="Google Shape;707;p8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">
  <p:cSld name="TITLE_AND_BODY_1_2_2_2_1_2"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86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86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1" name="Google Shape;711;p86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2" name="Google Shape;712;p86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713" name="Google Shape;713;p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p8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15" name="Google Shape;715;p8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 + Timer">
  <p:cSld name="TITLE_AND_BODY_1_2_2_2_1_1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87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18" name="Google Shape;718;p87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9" name="Google Shape;719;p87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0" name="Google Shape;720;p87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21" name="Google Shape;721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87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23" name="Google Shape;723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Google Shape;724;p87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25" name="Google Shape;725;p8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">
  <p:cSld name="TITLE_AND_BODY_1_2_2_2_1_1_4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88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8" name="Google Shape;728;p8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9" name="Google Shape;729;p88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0" name="Google Shape;730;p88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31" name="Google Shape;731;p8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8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33" name="Google Shape;733;p8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 + Timer">
  <p:cSld name="TITLE_AND_BODY_1_2_2_2_1_1_1_1_1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89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89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7" name="Google Shape;737;p89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8" name="Google Shape;738;p89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39" name="Google Shape;739;p8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89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741" name="Google Shape;741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89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43" name="Google Shape;743;p8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">
  <p:cSld name="TITLE_AND_BODY_1_2_2_2_1_1_1_1_1_1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90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90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47" name="Google Shape;747;p90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8" name="Google Shape;748;p90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49" name="Google Shape;749;p9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9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51" name="Google Shape;751;p9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">
  <p:cSld name="TITLE_AND_BODY_1_2_2_2_1_1_1_1_2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91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91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5" name="Google Shape;755;p9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56" name="Google Shape;756;p91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7" name="Google Shape;757;p91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58" name="Google Shape;758;p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759" name="Google Shape;759;p91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60" name="Google Shape;760;p91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761" name="Google Shape;761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6574" y="179338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2" name="Google Shape;762;p91"/>
          <p:cNvSpPr txBox="1"/>
          <p:nvPr>
            <p:ph idx="4" type="subTitle"/>
          </p:nvPr>
        </p:nvSpPr>
        <p:spPr>
          <a:xfrm>
            <a:off x="7160380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Example or case study">
  <p:cSld name="BLANK_2"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92"/>
          <p:cNvSpPr/>
          <p:nvPr/>
        </p:nvSpPr>
        <p:spPr>
          <a:xfrm>
            <a:off x="275" y="-4750"/>
            <a:ext cx="9144000" cy="801300"/>
          </a:xfrm>
          <a:prstGeom prst="rect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92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6" name="Google Shape;766;p92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Real Cases: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7" name="Google Shape;767;p92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8" name="Google Shape;768;p9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69" name="Google Shape;769;p9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770" name="Google Shape;770;p9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551" y="44311"/>
            <a:ext cx="573576" cy="703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+ Subtitle">
  <p:cSld name="CUSTOM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/>
          <p:nvPr>
            <p:ph type="title"/>
          </p:nvPr>
        </p:nvSpPr>
        <p:spPr>
          <a:xfrm>
            <a:off x="457200" y="30480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84" name="Google Shape;84;p10"/>
          <p:cNvSpPr txBox="1"/>
          <p:nvPr>
            <p:ph idx="1" type="subTitle"/>
          </p:nvPr>
        </p:nvSpPr>
        <p:spPr>
          <a:xfrm>
            <a:off x="457200" y="582550"/>
            <a:ext cx="8305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 b="1"/>
            </a:lvl9pPr>
          </a:lstStyle>
          <a:p/>
        </p:txBody>
      </p:sp>
      <p:sp>
        <p:nvSpPr>
          <p:cNvPr id="85" name="Google Shape;85;p10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7" name="Google Shape;87;p1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88" name="Google Shape;88;p10"/>
          <p:cNvSpPr txBox="1"/>
          <p:nvPr>
            <p:ph idx="3" type="body"/>
          </p:nvPr>
        </p:nvSpPr>
        <p:spPr>
          <a:xfrm>
            <a:off x="457200" y="1280725"/>
            <a:ext cx="8229600" cy="28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Trivia">
  <p:cSld name="TITLE_AND_BODY_2">
    <p:bg>
      <p:bgPr>
        <a:solidFill>
          <a:srgbClr val="222222"/>
        </a:solidFill>
      </p:bgPr>
    </p:bg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93"/>
          <p:cNvSpPr txBox="1"/>
          <p:nvPr>
            <p:ph idx="1" type="subTitle"/>
          </p:nvPr>
        </p:nvSpPr>
        <p:spPr>
          <a:xfrm>
            <a:off x="7880125" y="401625"/>
            <a:ext cx="917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73" name="Google Shape;773;p9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09050" y="457200"/>
            <a:ext cx="207950" cy="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93"/>
          <p:cNvSpPr txBox="1"/>
          <p:nvPr>
            <p:ph type="title"/>
          </p:nvPr>
        </p:nvSpPr>
        <p:spPr>
          <a:xfrm>
            <a:off x="457200" y="280375"/>
            <a:ext cx="70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5" name="Google Shape;775;p93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93"/>
          <p:cNvSpPr txBox="1"/>
          <p:nvPr>
            <p:ph idx="2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7" name="Google Shape;777;p93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78" name="Google Shape;778;p9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Section Summary">
  <p:cSld name="TITLE_AND_BODY_2_1">
    <p:bg>
      <p:bgPr>
        <a:solidFill>
          <a:srgbClr val="FFFFFF"/>
        </a:solidFill>
      </p:bgPr>
    </p:bg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94"/>
          <p:cNvSpPr/>
          <p:nvPr/>
        </p:nvSpPr>
        <p:spPr>
          <a:xfrm>
            <a:off x="-24750" y="-37475"/>
            <a:ext cx="9211200" cy="11832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94"/>
          <p:cNvSpPr/>
          <p:nvPr/>
        </p:nvSpPr>
        <p:spPr>
          <a:xfrm>
            <a:off x="564165" y="510787"/>
            <a:ext cx="302700" cy="5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94"/>
          <p:cNvSpPr txBox="1"/>
          <p:nvPr>
            <p:ph type="title"/>
          </p:nvPr>
        </p:nvSpPr>
        <p:spPr>
          <a:xfrm>
            <a:off x="457200" y="536200"/>
            <a:ext cx="67260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3" name="Google Shape;783;p94"/>
          <p:cNvSpPr txBox="1"/>
          <p:nvPr>
            <p:ph idx="1" type="subTitle"/>
          </p:nvPr>
        </p:nvSpPr>
        <p:spPr>
          <a:xfrm>
            <a:off x="457200" y="52718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4" name="Google Shape;784;p9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85" name="Google Shape;785;p9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Split-info ">
  <p:cSld name="CUSTOM_12"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95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788" name="Google Shape;788;p95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9" name="Google Shape;789;p95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0" name="Google Shape;790;p95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791" name="Google Shape;791;p95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2" name="Google Shape;792;p95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3" name="Google Shape;793;p95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794" name="Google Shape;794;p95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5" name="Google Shape;795;p95"/>
          <p:cNvSpPr txBox="1"/>
          <p:nvPr>
            <p:ph idx="6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96" name="Google Shape;796;p9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Break/Lunch Time">
  <p:cSld name="CUSTOM_6_1_1_1_3"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96"/>
          <p:cNvSpPr/>
          <p:nvPr/>
        </p:nvSpPr>
        <p:spPr>
          <a:xfrm>
            <a:off x="4986225" y="125"/>
            <a:ext cx="4157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96"/>
          <p:cNvSpPr txBox="1"/>
          <p:nvPr>
            <p:ph type="title"/>
          </p:nvPr>
        </p:nvSpPr>
        <p:spPr>
          <a:xfrm>
            <a:off x="457200" y="1983900"/>
            <a:ext cx="2790600" cy="11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800" name="Google Shape;800;p96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01" name="Google Shape;801;p9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802" name="Google Shape;802;p9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-info ">
  <p:cSld name="CUSTOM_12_1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97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805" name="Google Shape;805;p97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6" name="Google Shape;806;p97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7" name="Google Shape;807;p97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08" name="Google Shape;808;p97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9" name="Google Shape;809;p97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0" name="Google Shape;810;p97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11" name="Google Shape;811;p97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12" name="Google Shape;812;p9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theme" Target="../theme/theme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54.xml"/><Relationship Id="rId21" Type="http://schemas.openxmlformats.org/officeDocument/2006/relationships/slideLayout" Target="../slideLayouts/slideLayout53.xml"/><Relationship Id="rId24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55.xml"/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26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57.xml"/><Relationship Id="rId28" Type="http://schemas.openxmlformats.org/officeDocument/2006/relationships/slideLayout" Target="../slideLayouts/slideLayout60.xml"/><Relationship Id="rId27" Type="http://schemas.openxmlformats.org/officeDocument/2006/relationships/slideLayout" Target="../slideLayouts/slideLayout59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61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31" Type="http://schemas.openxmlformats.org/officeDocument/2006/relationships/slideLayout" Target="../slideLayouts/slideLayout63.xml"/><Relationship Id="rId30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43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42.xml"/><Relationship Id="rId32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0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84.xml"/><Relationship Id="rId24" Type="http://schemas.openxmlformats.org/officeDocument/2006/relationships/slideLayout" Target="../slideLayouts/slideLayout87.xml"/><Relationship Id="rId23" Type="http://schemas.openxmlformats.org/officeDocument/2006/relationships/slideLayout" Target="../slideLayouts/slideLayout86.xml"/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89.xml"/><Relationship Id="rId25" Type="http://schemas.openxmlformats.org/officeDocument/2006/relationships/slideLayout" Target="../slideLayouts/slideLayout88.xml"/><Relationship Id="rId28" Type="http://schemas.openxmlformats.org/officeDocument/2006/relationships/slideLayout" Target="../slideLayouts/slideLayout91.xml"/><Relationship Id="rId27" Type="http://schemas.openxmlformats.org/officeDocument/2006/relationships/slideLayout" Target="../slideLayouts/slideLayout90.xml"/><Relationship Id="rId5" Type="http://schemas.openxmlformats.org/officeDocument/2006/relationships/slideLayout" Target="../slideLayouts/slideLayout68.xml"/><Relationship Id="rId6" Type="http://schemas.openxmlformats.org/officeDocument/2006/relationships/slideLayout" Target="../slideLayouts/slideLayout69.xml"/><Relationship Id="rId29" Type="http://schemas.openxmlformats.org/officeDocument/2006/relationships/slideLayout" Target="../slideLayouts/slideLayout92.xml"/><Relationship Id="rId7" Type="http://schemas.openxmlformats.org/officeDocument/2006/relationships/slideLayout" Target="../slideLayouts/slideLayout70.xml"/><Relationship Id="rId8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3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164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roxima Nova"/>
              <a:buNone/>
              <a:defRPr b="1" sz="2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0177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○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■"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GA-Cog-900.png"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" name="Google Shape;10;p1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06B4A"/>
          </p15:clr>
        </p15:guide>
        <p15:guide id="2" pos="288">
          <p15:clr>
            <a:srgbClr val="F06B4A"/>
          </p15:clr>
        </p15:guide>
        <p15:guide id="3" pos="5472">
          <p15:clr>
            <a:srgbClr val="F06B4A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title"/>
          </p:nvPr>
        </p:nvSpPr>
        <p:spPr>
          <a:xfrm>
            <a:off x="457200" y="2164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roxima Nova"/>
              <a:buNone/>
              <a:defRPr b="1" sz="2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35"/>
          <p:cNvSpPr txBox="1"/>
          <p:nvPr>
            <p:ph idx="1" type="body"/>
          </p:nvPr>
        </p:nvSpPr>
        <p:spPr>
          <a:xfrm>
            <a:off x="457200" y="10177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○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■"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GA-Cog-900.png" id="296" name="Google Shape;296;p35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8" name="Google Shape;298;p35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06B4A"/>
          </p15:clr>
        </p15:guide>
        <p15:guide id="2" pos="288">
          <p15:clr>
            <a:srgbClr val="F06B4A"/>
          </p15:clr>
        </p15:guide>
        <p15:guide id="3" pos="5472">
          <p15:clr>
            <a:srgbClr val="F06B4A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7"/>
          <p:cNvSpPr txBox="1"/>
          <p:nvPr>
            <p:ph type="title"/>
          </p:nvPr>
        </p:nvSpPr>
        <p:spPr>
          <a:xfrm>
            <a:off x="457200" y="2164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roxima Nova"/>
              <a:buNone/>
              <a:defRPr b="1" sz="2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7" name="Google Shape;557;p67"/>
          <p:cNvSpPr txBox="1"/>
          <p:nvPr>
            <p:ph idx="1" type="body"/>
          </p:nvPr>
        </p:nvSpPr>
        <p:spPr>
          <a:xfrm>
            <a:off x="457200" y="10177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○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■"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GA-Cog-900.png" id="558" name="Google Shape;558;p67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6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60" name="Google Shape;560;p67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  <p:sldLayoutId id="2147483733" r:id="rId23"/>
    <p:sldLayoutId id="2147483734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  <p:sldLayoutId id="2147483741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06B4A"/>
          </p15:clr>
        </p15:guide>
        <p15:guide id="2" pos="288">
          <p15:clr>
            <a:srgbClr val="F06B4A"/>
          </p15:clr>
        </p15:guide>
        <p15:guide id="3" pos="5472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codepen.io/GAmarketing/pen/ZELpagj" TargetMode="External"/><Relationship Id="rId4" Type="http://schemas.openxmlformats.org/officeDocument/2006/relationships/image" Target="../media/image4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odepen.io/GAmarketing/pen/dyNpJyy" TargetMode="External"/><Relationship Id="rId4" Type="http://schemas.openxmlformats.org/officeDocument/2006/relationships/image" Target="../media/image4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depen.io/GAmarketing/pen/MWJjrWX" TargetMode="External"/><Relationship Id="rId4" Type="http://schemas.openxmlformats.org/officeDocument/2006/relationships/image" Target="../media/image4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odepen.io/GAmarketing/pen/gOgwobw" TargetMode="External"/><Relationship Id="rId4" Type="http://schemas.openxmlformats.org/officeDocument/2006/relationships/image" Target="../media/image4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codepen.io/GAmarketing/pen/MWJjrYX" TargetMode="External"/><Relationship Id="rId4" Type="http://schemas.openxmlformats.org/officeDocument/2006/relationships/image" Target="../media/image4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rive.google.com/drive/u/0/folders/14AAUX5lKrasYMG8cYl42OI2GxXij0Bgx" TargetMode="External"/><Relationship Id="rId4" Type="http://schemas.openxmlformats.org/officeDocument/2006/relationships/hyperlink" Target="https://drive.google.com/drive/u/0/folders/14AAUX5lKrasYMG8cYl42OI2GxXij0Bgx" TargetMode="External"/><Relationship Id="rId5" Type="http://schemas.openxmlformats.org/officeDocument/2006/relationships/slide" Target="/ppt/slides/slide6.xml"/><Relationship Id="rId6" Type="http://schemas.openxmlformats.org/officeDocument/2006/relationships/hyperlink" Target="http://ga.co/curriculum-feedbac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odepen.io/collection/DKEbaj/" TargetMode="External"/><Relationship Id="rId4" Type="http://schemas.openxmlformats.org/officeDocument/2006/relationships/hyperlink" Target="https://codepen.io/collection/AEwGWY/" TargetMode="External"/><Relationship Id="rId5" Type="http://schemas.openxmlformats.org/officeDocument/2006/relationships/hyperlink" Target="https://codepen.io/collection/DZEVrO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8"/>
          <p:cNvSpPr txBox="1"/>
          <p:nvPr>
            <p:ph type="title"/>
          </p:nvPr>
        </p:nvSpPr>
        <p:spPr>
          <a:xfrm>
            <a:off x="457200" y="1777050"/>
            <a:ext cx="81897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Layout Lab</a:t>
            </a:r>
            <a:endParaRPr/>
          </a:p>
        </p:txBody>
      </p:sp>
      <p:sp>
        <p:nvSpPr>
          <p:cNvPr id="818" name="Google Shape;818;p98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Front-End Web Development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07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 Header</a:t>
            </a:r>
            <a:endParaRPr/>
          </a:p>
        </p:txBody>
      </p:sp>
      <p:sp>
        <p:nvSpPr>
          <p:cNvPr id="895" name="Google Shape;895;p107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6" name="Google Shape;896;p107"/>
          <p:cNvSpPr txBox="1"/>
          <p:nvPr>
            <p:ph idx="1" type="body"/>
          </p:nvPr>
        </p:nvSpPr>
        <p:spPr>
          <a:xfrm>
            <a:off x="457200" y="1372788"/>
            <a:ext cx="8229600" cy="27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The first section: the </a:t>
            </a:r>
            <a:r>
              <a:rPr b="1" lang="en" sz="1600">
                <a:solidFill>
                  <a:schemeClr val="dk1"/>
                </a:solidFill>
              </a:rPr>
              <a:t>header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Header-only solution code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We seem to have two sections of content, one on each side of the page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How can we get this layout in flexbox?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97" name="Google Shape;897;p107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898" name="Google Shape;898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2058" y="1054700"/>
            <a:ext cx="7016181" cy="224550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99" name="Google Shape;899;p107"/>
          <p:cNvSpPr/>
          <p:nvPr/>
        </p:nvSpPr>
        <p:spPr>
          <a:xfrm>
            <a:off x="926700" y="1017725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0" name="Google Shape;900;p107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107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15 minutes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08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The </a:t>
            </a:r>
            <a:r>
              <a:rPr lang="en"/>
              <a:t>Main Background</a:t>
            </a:r>
            <a:endParaRPr/>
          </a:p>
        </p:txBody>
      </p:sp>
      <p:sp>
        <p:nvSpPr>
          <p:cNvPr id="907" name="Google Shape;907;p108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8" name="Google Shape;908;p108"/>
          <p:cNvSpPr txBox="1"/>
          <p:nvPr>
            <p:ph idx="1" type="body"/>
          </p:nvPr>
        </p:nvSpPr>
        <p:spPr>
          <a:xfrm>
            <a:off x="457200" y="1143000"/>
            <a:ext cx="41148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The second section: the </a:t>
            </a:r>
            <a:r>
              <a:rPr b="1" lang="en" sz="1600">
                <a:solidFill>
                  <a:schemeClr val="dk1"/>
                </a:solidFill>
              </a:rPr>
              <a:t>main background image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Main background image only solution code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How can we set the </a:t>
            </a:r>
            <a:r>
              <a:rPr b="1" lang="en" sz="1600">
                <a:solidFill>
                  <a:schemeClr val="dk1"/>
                </a:solidFill>
              </a:rPr>
              <a:t>image</a:t>
            </a:r>
            <a:r>
              <a:rPr lang="en" sz="1600">
                <a:solidFill>
                  <a:schemeClr val="dk1"/>
                </a:solidFill>
              </a:rPr>
              <a:t> to show up in the </a:t>
            </a:r>
            <a:r>
              <a:rPr b="1" lang="en" sz="1600">
                <a:solidFill>
                  <a:schemeClr val="dk1"/>
                </a:solidFill>
              </a:rPr>
              <a:t>background</a:t>
            </a:r>
            <a:r>
              <a:rPr lang="en" sz="1600">
                <a:solidFill>
                  <a:schemeClr val="dk1"/>
                </a:solidFill>
              </a:rPr>
              <a:t>?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Does an element get height from a background image?</a:t>
            </a:r>
            <a:endParaRPr sz="1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600">
                <a:solidFill>
                  <a:schemeClr val="dk1"/>
                </a:solidFill>
              </a:rPr>
              <a:t>How can we center the content inside of the background image?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Bonus: how can we darken the background image?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909" name="Google Shape;909;p108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910" name="Google Shape;910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6450" y="1991274"/>
            <a:ext cx="3380350" cy="1626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108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108"/>
          <p:cNvSpPr/>
          <p:nvPr/>
        </p:nvSpPr>
        <p:spPr>
          <a:xfrm>
            <a:off x="5097125" y="1903763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3" name="Google Shape;913;p108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30 minutes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09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Locals Section</a:t>
            </a:r>
            <a:endParaRPr/>
          </a:p>
        </p:txBody>
      </p:sp>
      <p:sp>
        <p:nvSpPr>
          <p:cNvPr id="919" name="Google Shape;919;p109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0" name="Google Shape;920;p109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The third section: the </a:t>
            </a:r>
            <a:r>
              <a:rPr b="1" lang="en" sz="1600">
                <a:solidFill>
                  <a:schemeClr val="dk1"/>
                </a:solidFill>
              </a:rPr>
              <a:t>locals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Locals-only solution code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How many columns do we see in this section?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Is the layout identical or close to identical in each column?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If so, we can focus on building one column at a time</a:t>
            </a:r>
            <a:endParaRPr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Once one column is built, we can copy/paste that code to create the other columns (all we have to do is edit the content/HTML)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921" name="Google Shape;921;p109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922" name="Google Shape;922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1001" y="1230422"/>
            <a:ext cx="4945801" cy="789825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109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109"/>
          <p:cNvSpPr/>
          <p:nvPr/>
        </p:nvSpPr>
        <p:spPr>
          <a:xfrm>
            <a:off x="3513425" y="1166963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5" name="Google Shape;925;p109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30 minutes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10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Featured Neighborhoods Section </a:t>
            </a:r>
            <a:endParaRPr/>
          </a:p>
        </p:txBody>
      </p:sp>
      <p:sp>
        <p:nvSpPr>
          <p:cNvPr id="931" name="Google Shape;931;p110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2" name="Google Shape;932;p110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The fourth section: the </a:t>
            </a:r>
            <a:r>
              <a:rPr b="1" lang="en" sz="1600">
                <a:solidFill>
                  <a:schemeClr val="dk1"/>
                </a:solidFill>
              </a:rPr>
              <a:t>neighborhoods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Neighborhoods-only solution code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We see a few rows of centered content, and a </a:t>
            </a:r>
            <a:r>
              <a:rPr lang="en" sz="1600">
                <a:solidFill>
                  <a:schemeClr val="dk1"/>
                </a:solidFill>
              </a:rPr>
              <a:t>three</a:t>
            </a:r>
            <a:r>
              <a:rPr lang="en" sz="1600">
                <a:solidFill>
                  <a:schemeClr val="dk1"/>
                </a:solidFill>
              </a:rPr>
              <a:t> column row.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There are a few similar concepts from previous sections: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Each column has similar layout, so we can just focus on building one and then copying that HTML structure to the other columns</a:t>
            </a:r>
            <a:endParaRPr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Centering content within (or on top of) a background image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933" name="Google Shape;933;p110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934" name="Google Shape;934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5388" y="1021550"/>
            <a:ext cx="3571624" cy="1494975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110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110"/>
          <p:cNvSpPr/>
          <p:nvPr/>
        </p:nvSpPr>
        <p:spPr>
          <a:xfrm>
            <a:off x="4588788" y="1011788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37" name="Google Shape;937;p110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30 minutes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11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The Footer</a:t>
            </a:r>
            <a:endParaRPr/>
          </a:p>
        </p:txBody>
      </p:sp>
      <p:sp>
        <p:nvSpPr>
          <p:cNvPr id="943" name="Google Shape;943;p111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4" name="Google Shape;944;p11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The fifth section: the </a:t>
            </a:r>
            <a:r>
              <a:rPr b="1" lang="en" sz="1600">
                <a:solidFill>
                  <a:schemeClr val="dk1"/>
                </a:solidFill>
              </a:rPr>
              <a:t>footer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Footer-only solution code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945" name="Google Shape;945;p111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946" name="Google Shape;946;p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6982" y="2379923"/>
            <a:ext cx="6550028" cy="599238"/>
          </a:xfrm>
          <a:prstGeom prst="rect">
            <a:avLst/>
          </a:prstGeom>
          <a:noFill/>
          <a:ln>
            <a:noFill/>
          </a:ln>
        </p:spPr>
      </p:pic>
      <p:sp>
        <p:nvSpPr>
          <p:cNvPr id="947" name="Google Shape;947;p111"/>
          <p:cNvSpPr/>
          <p:nvPr/>
        </p:nvSpPr>
        <p:spPr>
          <a:xfrm>
            <a:off x="1117400" y="2530275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8" name="Google Shape;948;p111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15 minutes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12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Key Takeaways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54" name="Google Shape;954;p112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Next Time</a:t>
            </a:r>
            <a:endParaRPr/>
          </a:p>
        </p:txBody>
      </p:sp>
      <p:sp>
        <p:nvSpPr>
          <p:cNvPr id="955" name="Google Shape;955;p112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Fonts + Layouts = Style Points!</a:t>
            </a:r>
            <a:endParaRPr/>
          </a:p>
        </p:txBody>
      </p:sp>
      <p:sp>
        <p:nvSpPr>
          <p:cNvPr id="956" name="Google Shape;956;p112"/>
          <p:cNvSpPr txBox="1"/>
          <p:nvPr>
            <p:ph idx="3" type="body"/>
          </p:nvPr>
        </p:nvSpPr>
        <p:spPr>
          <a:xfrm>
            <a:off x="458325" y="1811075"/>
            <a:ext cx="33345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Always</a:t>
            </a:r>
            <a:r>
              <a:rPr lang="en"/>
              <a:t> provide a system </a:t>
            </a:r>
            <a:r>
              <a:rPr lang="en"/>
              <a:t>font fallback option when using custom fonts.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Pseudo-selectors help target context-specific elements.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Layouts are hard and come with </a:t>
            </a:r>
            <a:r>
              <a:rPr b="1" lang="en"/>
              <a:t>practice</a:t>
            </a:r>
            <a:r>
              <a:rPr lang="en"/>
              <a:t>.</a:t>
            </a:r>
            <a:endParaRPr/>
          </a:p>
        </p:txBody>
      </p:sp>
      <p:sp>
        <p:nvSpPr>
          <p:cNvPr id="957" name="Google Shape;957;p112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Basics of Responsive Design</a:t>
            </a:r>
            <a:endParaRPr/>
          </a:p>
        </p:txBody>
      </p:sp>
      <p:sp>
        <p:nvSpPr>
          <p:cNvPr id="958" name="Google Shape;958;p112"/>
          <p:cNvSpPr txBox="1"/>
          <p:nvPr>
            <p:ph idx="5" type="body"/>
          </p:nvPr>
        </p:nvSpPr>
        <p:spPr>
          <a:xfrm>
            <a:off x="4864075" y="1854425"/>
            <a:ext cx="41031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Complete Homework 3.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Responsive design ensures a good user experience across all device sizes.</a:t>
            </a:r>
            <a:endParaRPr/>
          </a:p>
        </p:txBody>
      </p:sp>
      <p:sp>
        <p:nvSpPr>
          <p:cNvPr id="959" name="Google Shape;959;p112"/>
          <p:cNvSpPr txBox="1"/>
          <p:nvPr>
            <p:ph idx="12" type="sldNum"/>
          </p:nvPr>
        </p:nvSpPr>
        <p:spPr>
          <a:xfrm>
            <a:off x="458325" y="461937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99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  <a:solidFill>
            <a:srgbClr val="FF0018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Lesson </a:t>
            </a:r>
            <a:r>
              <a:rPr lang="en">
                <a:solidFill>
                  <a:srgbClr val="FFFFFF"/>
                </a:solidFill>
              </a:rPr>
              <a:t>Change Log FEWD 3.1 - 3.2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24" name="Google Shape;824;p99"/>
          <p:cNvSpPr txBox="1"/>
          <p:nvPr>
            <p:ph idx="4294967295" type="body"/>
          </p:nvPr>
        </p:nvSpPr>
        <p:spPr>
          <a:xfrm>
            <a:off x="979500" y="1078375"/>
            <a:ext cx="7099500" cy="31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Below are the specific changes made in this lesson.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Returning Instructor Directions: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Click on the hyperlinks below, and it will direct you to the specific slide.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Copy the entire slide, and paste in your existing curriculum deck.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n" sz="1200"/>
              <a:t>Font and Pseudo-Selectors - These topics have been been moved to the</a:t>
            </a:r>
            <a:r>
              <a:rPr lang="en" sz="1200" u="sng">
                <a:solidFill>
                  <a:schemeClr val="hlink"/>
                </a:solidFill>
              </a:rPr>
              <a:t>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Flex lesson folder</a:t>
            </a:r>
            <a:r>
              <a:rPr lang="en" sz="1200">
                <a:uFill>
                  <a:noFill/>
                </a:uFill>
                <a:hlinkClick r:id="rId4"/>
              </a:rPr>
              <a:t>.</a:t>
            </a:r>
            <a:r>
              <a:rPr lang="en" sz="1200"/>
              <a:t>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n" sz="1200" u="sng">
                <a:solidFill>
                  <a:schemeClr val="hlink"/>
                </a:solidFill>
                <a:hlinkClick action="ppaction://hlinksldjump" r:id="rId5"/>
              </a:rPr>
              <a:t>Build a Real Website</a:t>
            </a:r>
            <a:r>
              <a:rPr lang="en" sz="1200">
                <a:solidFill>
                  <a:schemeClr val="dk1"/>
                </a:solidFill>
              </a:rPr>
              <a:t> (whole section) - </a:t>
            </a:r>
            <a:r>
              <a:rPr lang="en" sz="1200">
                <a:solidFill>
                  <a:schemeClr val="dk1"/>
                </a:solidFill>
              </a:rPr>
              <a:t>Updated the instructions to include smaller steps such as identifying sections of the site and working through each section one by one. 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FED532"/>
                </a:highlight>
              </a:rPr>
              <a:t>Share how the lesson went through our Instructor Lesson Exit Ticket - the Curriculum Feedback form: </a:t>
            </a:r>
            <a:r>
              <a:rPr b="1" lang="en" sz="1600" u="sng">
                <a:solidFill>
                  <a:schemeClr val="accent5"/>
                </a:solidFill>
                <a:highlight>
                  <a:srgbClr val="FED532"/>
                </a:highlight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http://ga.co/curriculum-feedback</a:t>
            </a:r>
            <a:r>
              <a:rPr b="1" lang="en" sz="1600">
                <a:solidFill>
                  <a:schemeClr val="dk1"/>
                </a:solidFill>
                <a:highlight>
                  <a:srgbClr val="FED532"/>
                </a:highlight>
              </a:rPr>
              <a:t> </a:t>
            </a:r>
            <a:endParaRPr sz="1200"/>
          </a:p>
        </p:txBody>
      </p:sp>
      <p:sp>
        <p:nvSpPr>
          <p:cNvPr id="825" name="Google Shape;825;p99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00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Pre-Class </a:t>
            </a:r>
            <a:r>
              <a:rPr lang="en"/>
              <a:t>Materials and Preparation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100"/>
          <p:cNvSpPr txBox="1"/>
          <p:nvPr>
            <p:ph idx="4294967295" type="body"/>
          </p:nvPr>
        </p:nvSpPr>
        <p:spPr>
          <a:xfrm>
            <a:off x="979500" y="1078375"/>
            <a:ext cx="7099500" cy="3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Review all slides, lab activities, and code-alongs.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There are prompts in the speaker notes with opportunities for instructor customization.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Materials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Reference Code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Starter Code in CodePen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Solution Code in CodePen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832" name="Google Shape;832;p100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01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Fonts, Pseudo-Selectors, and Layout Lab</a:t>
            </a:r>
            <a:endParaRPr/>
          </a:p>
        </p:txBody>
      </p:sp>
      <p:sp>
        <p:nvSpPr>
          <p:cNvPr id="838" name="Google Shape;838;p101"/>
          <p:cNvSpPr txBox="1"/>
          <p:nvPr>
            <p:ph idx="4294967295" type="body"/>
          </p:nvPr>
        </p:nvSpPr>
        <p:spPr>
          <a:xfrm>
            <a:off x="979500" y="1164500"/>
            <a:ext cx="3408300" cy="29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Overview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This lesson covers some specific CSS properties and selectors and challenges students to apply their cumulative learnings with a layout lab.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101"/>
          <p:cNvSpPr txBox="1"/>
          <p:nvPr>
            <p:ph idx="4294967295" type="body"/>
          </p:nvPr>
        </p:nvSpPr>
        <p:spPr>
          <a:xfrm>
            <a:off x="4422075" y="1164500"/>
            <a:ext cx="3873600" cy="29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Learning Objectives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In this lesson, students will: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Apply custom fonts to text using CSS.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Use pseudo-selectors to create more specific CSS rules.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Build a real-world HTML/CSS mockup.</a:t>
            </a:r>
            <a:br>
              <a:rPr lang="en" sz="1400">
                <a:solidFill>
                  <a:schemeClr val="dk1"/>
                </a:solidFill>
              </a:rPr>
            </a:b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Duration: </a:t>
            </a:r>
            <a:r>
              <a:rPr lang="en" sz="1600">
                <a:solidFill>
                  <a:schemeClr val="dk1"/>
                </a:solidFill>
              </a:rPr>
              <a:t>180 minutes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840" name="Google Shape;840;p101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02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Suggested Agenda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846" name="Google Shape;846;p102"/>
          <p:cNvGraphicFramePr/>
          <p:nvPr/>
        </p:nvGraphicFramePr>
        <p:xfrm>
          <a:off x="979488" y="107165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{82AAC316-4CBF-40FA-8626-7C130E4C36D5}</a:tableStyleId>
              </a:tblPr>
              <a:tblGrid>
                <a:gridCol w="1562900"/>
                <a:gridCol w="1766200"/>
                <a:gridCol w="3456150"/>
              </a:tblGrid>
              <a:tr h="55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Time</a:t>
                      </a:r>
                      <a:endParaRPr b="1" sz="1000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51B2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Activity</a:t>
                      </a:r>
                      <a:endParaRPr b="1" sz="1000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51B2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Purpose</a:t>
                      </a:r>
                      <a:endParaRPr b="1" sz="1000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51B24"/>
                    </a:solidFill>
                  </a:tcPr>
                </a:tc>
              </a:tr>
              <a:tr h="488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0:00</a:t>
                      </a:r>
                      <a:r>
                        <a:rPr lang="en" sz="9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–</a:t>
                      </a: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0:30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Q&amp;A Review of CSS So Far</a:t>
                      </a:r>
                      <a:endParaRPr b="1"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There will likely be questions and a need for a review before jumping in to the ab.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88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:30–3:00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Grid Walk-Through/</a:t>
                      </a:r>
                      <a:endParaRPr b="1"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Build a Real Website</a:t>
                      </a:r>
                      <a:endParaRPr b="1"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 major challenge to recreate an entire page. Take it in stages, check in frequently, and demonstrate parts after a while if students get stuck.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847" name="Google Shape;847;p102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03"/>
          <p:cNvSpPr txBox="1"/>
          <p:nvPr>
            <p:ph type="title"/>
          </p:nvPr>
        </p:nvSpPr>
        <p:spPr>
          <a:xfrm>
            <a:off x="457200" y="1777050"/>
            <a:ext cx="75519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 Real Website</a:t>
            </a:r>
            <a:endParaRPr/>
          </a:p>
        </p:txBody>
      </p:sp>
      <p:sp>
        <p:nvSpPr>
          <p:cNvPr id="853" name="Google Shape;853;p103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Layout Lab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04"/>
          <p:cNvSpPr txBox="1"/>
          <p:nvPr>
            <p:ph type="title"/>
          </p:nvPr>
        </p:nvSpPr>
        <p:spPr>
          <a:xfrm>
            <a:off x="926700" y="256313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 Real Website</a:t>
            </a:r>
            <a:endParaRPr/>
          </a:p>
        </p:txBody>
      </p:sp>
      <p:sp>
        <p:nvSpPr>
          <p:cNvPr id="859" name="Google Shape;859;p104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120 </a:t>
            </a:r>
            <a:r>
              <a:rPr lang="en"/>
              <a:t>minutes</a:t>
            </a:r>
            <a:endParaRPr/>
          </a:p>
        </p:txBody>
      </p:sp>
      <p:sp>
        <p:nvSpPr>
          <p:cNvPr id="860" name="Google Shape;860;p104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1" name="Google Shape;861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9175" y="897650"/>
            <a:ext cx="2316599" cy="3795576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62" name="Google Shape;862;p104"/>
          <p:cNvSpPr txBox="1"/>
          <p:nvPr>
            <p:ph idx="1" type="body"/>
          </p:nvPr>
        </p:nvSpPr>
        <p:spPr>
          <a:xfrm>
            <a:off x="457200" y="1098851"/>
            <a:ext cx="5524200" cy="11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You’re going to build the site pictured to the right (deep breath).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This will be difficult but doable. Let’s start it off together and frame out our approach.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863" name="Google Shape;863;p104"/>
          <p:cNvSpPr/>
          <p:nvPr/>
        </p:nvSpPr>
        <p:spPr>
          <a:xfrm>
            <a:off x="530950" y="2460450"/>
            <a:ext cx="2205600" cy="23877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  <a:t>Starter code: </a:t>
            </a:r>
            <a:b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</a:br>
            <a:endParaRPr b="1"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https://drive.google.com/drive/folders/1Av21cDcCudU_sQjnU8diWVD9EJ3xiPy_?usp=sharing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4" name="Google Shape;864;p104"/>
          <p:cNvSpPr/>
          <p:nvPr/>
        </p:nvSpPr>
        <p:spPr>
          <a:xfrm>
            <a:off x="2955028" y="3221694"/>
            <a:ext cx="463800" cy="27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A7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104"/>
          <p:cNvSpPr/>
          <p:nvPr/>
        </p:nvSpPr>
        <p:spPr>
          <a:xfrm>
            <a:off x="3637175" y="2460450"/>
            <a:ext cx="2205600" cy="2496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  <a:t>Solution code: </a:t>
            </a:r>
            <a:b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</a:br>
            <a:endParaRPr b="1"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https://drive.google.com/drive/folders/1g8ewKDu6HthfQRkngKU4ak9MzJhcR4jK?usp=sharing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6" name="Google Shape;866;p104"/>
          <p:cNvSpPr txBox="1"/>
          <p:nvPr>
            <p:ph idx="4" type="sldNum"/>
          </p:nvPr>
        </p:nvSpPr>
        <p:spPr>
          <a:xfrm>
            <a:off x="87850" y="4848150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</a:t>
            </a:r>
            <a:r>
              <a:rPr lang="en"/>
              <a:t>A</a:t>
            </a:r>
            <a:r>
              <a:rPr lang="en"/>
              <a:t>ssembly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05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Sections of the Site</a:t>
            </a:r>
            <a:endParaRPr/>
          </a:p>
        </p:txBody>
      </p:sp>
      <p:sp>
        <p:nvSpPr>
          <p:cNvPr id="872" name="Google Shape;872;p105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3" name="Google Shape;873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3675" y="806717"/>
            <a:ext cx="2372100" cy="3886507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74" name="Google Shape;874;p105"/>
          <p:cNvSpPr txBox="1"/>
          <p:nvPr>
            <p:ph idx="1" type="body"/>
          </p:nvPr>
        </p:nvSpPr>
        <p:spPr>
          <a:xfrm>
            <a:off x="457200" y="974875"/>
            <a:ext cx="5400000" cy="3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Let’s identify sections of the site that can be built </a:t>
            </a:r>
            <a:r>
              <a:rPr i="1" lang="en" sz="1600">
                <a:solidFill>
                  <a:schemeClr val="dk1"/>
                </a:solidFill>
              </a:rPr>
              <a:t>independent</a:t>
            </a:r>
            <a:r>
              <a:rPr lang="en" sz="1600">
                <a:solidFill>
                  <a:schemeClr val="dk1"/>
                </a:solidFill>
              </a:rPr>
              <a:t> of each other.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We can break down the HTML and CSS that we need, based on the content and layout.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few hints on some of the advanced pieces of this site: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The hover effect on the </a:t>
            </a:r>
            <a:r>
              <a:rPr b="1" lang="en" sz="1600">
                <a:solidFill>
                  <a:schemeClr val="dk1"/>
                </a:solidFill>
              </a:rPr>
              <a:t>Find a Neighborhood</a:t>
            </a:r>
            <a:r>
              <a:rPr lang="en" sz="1600">
                <a:solidFill>
                  <a:schemeClr val="dk1"/>
                </a:solidFill>
              </a:rPr>
              <a:t> button requires pseudo-selectors.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The dark overlay in the picture requires pseudo-selectors </a:t>
            </a:r>
            <a:r>
              <a:rPr i="1" lang="en" sz="1600">
                <a:solidFill>
                  <a:schemeClr val="dk1"/>
                </a:solidFill>
              </a:rPr>
              <a:t>and</a:t>
            </a:r>
            <a:r>
              <a:rPr lang="en" sz="1600">
                <a:solidFill>
                  <a:schemeClr val="dk1"/>
                </a:solidFill>
              </a:rPr>
              <a:t> the </a:t>
            </a:r>
            <a:r>
              <a:rPr b="1" lang="en" sz="1600">
                <a:solidFill>
                  <a:schemeClr val="dk1"/>
                </a:solidFill>
              </a:rPr>
              <a:t>position</a:t>
            </a:r>
            <a:r>
              <a:rPr lang="en" sz="1600">
                <a:solidFill>
                  <a:schemeClr val="dk1"/>
                </a:solidFill>
              </a:rPr>
              <a:t> property. 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875" name="Google Shape;875;p105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06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Sections Are...</a:t>
            </a:r>
            <a:endParaRPr/>
          </a:p>
        </p:txBody>
      </p:sp>
      <p:sp>
        <p:nvSpPr>
          <p:cNvPr id="881" name="Google Shape;881;p106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2" name="Google Shape;882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3675" y="806717"/>
            <a:ext cx="2372100" cy="3886507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83" name="Google Shape;883;p106"/>
          <p:cNvSpPr txBox="1"/>
          <p:nvPr>
            <p:ph idx="1" type="body"/>
          </p:nvPr>
        </p:nvSpPr>
        <p:spPr>
          <a:xfrm>
            <a:off x="457200" y="954325"/>
            <a:ext cx="5667300" cy="3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There are five sections on the site:</a:t>
            </a:r>
            <a:endParaRPr sz="16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Header / navigation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Main background image section (with </a:t>
            </a:r>
            <a:r>
              <a:rPr b="1" lang="en" sz="1600">
                <a:solidFill>
                  <a:schemeClr val="dk1"/>
                </a:solidFill>
              </a:rPr>
              <a:t>Find a Neighborhood</a:t>
            </a:r>
            <a:r>
              <a:rPr lang="en" sz="1600">
                <a:solidFill>
                  <a:schemeClr val="dk1"/>
                </a:solidFill>
              </a:rPr>
              <a:t> button)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Locals section with two columns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Featured neighborhoods section with three columns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Footer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Each section stacks one on top of the other. They can be built separately, and </a:t>
            </a:r>
            <a:r>
              <a:rPr lang="en" sz="1600">
                <a:solidFill>
                  <a:schemeClr val="dk1"/>
                </a:solidFill>
              </a:rPr>
              <a:t>you</a:t>
            </a:r>
            <a:r>
              <a:rPr lang="en" sz="1600">
                <a:solidFill>
                  <a:schemeClr val="dk1"/>
                </a:solidFill>
              </a:rPr>
              <a:t> should focus on them one by one as you build your site.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884" name="Google Shape;884;p106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885" name="Google Shape;885;p106"/>
          <p:cNvSpPr/>
          <p:nvPr/>
        </p:nvSpPr>
        <p:spPr>
          <a:xfrm>
            <a:off x="6048075" y="759125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6" name="Google Shape;886;p106"/>
          <p:cNvSpPr/>
          <p:nvPr/>
        </p:nvSpPr>
        <p:spPr>
          <a:xfrm>
            <a:off x="6048075" y="1418313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7" name="Google Shape;887;p106"/>
          <p:cNvSpPr/>
          <p:nvPr/>
        </p:nvSpPr>
        <p:spPr>
          <a:xfrm>
            <a:off x="6048075" y="2077525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8" name="Google Shape;888;p106"/>
          <p:cNvSpPr/>
          <p:nvPr/>
        </p:nvSpPr>
        <p:spPr>
          <a:xfrm>
            <a:off x="6048075" y="2848750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9" name="Google Shape;889;p106"/>
          <p:cNvSpPr/>
          <p:nvPr/>
        </p:nvSpPr>
        <p:spPr>
          <a:xfrm>
            <a:off x="6048075" y="4394725"/>
            <a:ext cx="369000" cy="29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 Curriculum Template (7.20)">
  <a:themeElements>
    <a:clrScheme name="Simple Light">
      <a:dk1>
        <a:srgbClr val="000000"/>
      </a:dk1>
      <a:lt1>
        <a:srgbClr val="FFFFFF"/>
      </a:lt1>
      <a:dk2>
        <a:srgbClr val="E51B24"/>
      </a:dk2>
      <a:lt2>
        <a:srgbClr val="017991"/>
      </a:lt2>
      <a:accent1>
        <a:srgbClr val="00A7BD"/>
      </a:accent1>
      <a:accent2>
        <a:srgbClr val="FFDB00"/>
      </a:accent2>
      <a:accent3>
        <a:srgbClr val="70B0FA"/>
      </a:accent3>
      <a:accent4>
        <a:srgbClr val="3D6BD4"/>
      </a:accent4>
      <a:accent5>
        <a:srgbClr val="222222"/>
      </a:accent5>
      <a:accent6>
        <a:srgbClr val="C3C3C3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A Curriculum Template (7.20)">
  <a:themeElements>
    <a:clrScheme name="Simple Light">
      <a:dk1>
        <a:srgbClr val="000000"/>
      </a:dk1>
      <a:lt1>
        <a:srgbClr val="FFFFFF"/>
      </a:lt1>
      <a:dk2>
        <a:srgbClr val="E51B24"/>
      </a:dk2>
      <a:lt2>
        <a:srgbClr val="017991"/>
      </a:lt2>
      <a:accent1>
        <a:srgbClr val="00A7BD"/>
      </a:accent1>
      <a:accent2>
        <a:srgbClr val="FFDB00"/>
      </a:accent2>
      <a:accent3>
        <a:srgbClr val="70B0FA"/>
      </a:accent3>
      <a:accent4>
        <a:srgbClr val="3D6BD4"/>
      </a:accent4>
      <a:accent5>
        <a:srgbClr val="222222"/>
      </a:accent5>
      <a:accent6>
        <a:srgbClr val="C3C3C3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GA Curriculum Template (7.20)">
  <a:themeElements>
    <a:clrScheme name="Simple Light">
      <a:dk1>
        <a:srgbClr val="000000"/>
      </a:dk1>
      <a:lt1>
        <a:srgbClr val="FFFFFF"/>
      </a:lt1>
      <a:dk2>
        <a:srgbClr val="E51B24"/>
      </a:dk2>
      <a:lt2>
        <a:srgbClr val="017991"/>
      </a:lt2>
      <a:accent1>
        <a:srgbClr val="00A7BD"/>
      </a:accent1>
      <a:accent2>
        <a:srgbClr val="FFDB00"/>
      </a:accent2>
      <a:accent3>
        <a:srgbClr val="70B0FA"/>
      </a:accent3>
      <a:accent4>
        <a:srgbClr val="3D6BD4"/>
      </a:accent4>
      <a:accent5>
        <a:srgbClr val="222222"/>
      </a:accent5>
      <a:accent6>
        <a:srgbClr val="C3C3C3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